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5" r:id="rId7"/>
    <p:sldId id="262" r:id="rId8"/>
    <p:sldId id="266" r:id="rId9"/>
    <p:sldId id="267" r:id="rId10"/>
    <p:sldId id="264" r:id="rId11"/>
    <p:sldId id="263" r:id="rId12"/>
    <p:sldId id="270" r:id="rId13"/>
    <p:sldId id="268" r:id="rId14"/>
    <p:sldId id="269" r:id="rId15"/>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46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
        <p:nvSpPr>
          <p:cNvPr id="6" name="Date Placeholder 9"/>
          <p:cNvSpPr>
            <a:spLocks noGrp="1"/>
          </p:cNvSpPr>
          <p:nvPr>
            <p:ph type="dt" sz="half" idx="10"/>
          </p:nvPr>
        </p:nvSpPr>
        <p:spPr/>
        <p:txBody>
          <a:bodyPr/>
          <a:lstStyle>
            <a:lvl1pPr>
              <a:defRPr smtClean="0">
                <a:solidFill>
                  <a:schemeClr val="bg2"/>
                </a:solidFill>
              </a:defRPr>
            </a:lvl1pPr>
          </a:lstStyle>
          <a:p>
            <a:pPr>
              <a:defRPr/>
            </a:pPr>
            <a:fld id="{BFE60659-FA77-4A6D-BE1B-C10FE0287315}" type="datetimeFigureOut">
              <a:rPr lang="es-AR"/>
              <a:pPr>
                <a:defRPr/>
              </a:pPr>
              <a:t>11/06/2014</a:t>
            </a:fld>
            <a:endParaRPr lang="es-AR"/>
          </a:p>
        </p:txBody>
      </p:sp>
      <p:sp>
        <p:nvSpPr>
          <p:cNvPr id="7" name="Slide Number Placeholder 10"/>
          <p:cNvSpPr>
            <a:spLocks noGrp="1"/>
          </p:cNvSpPr>
          <p:nvPr>
            <p:ph type="sldNum" sz="quarter" idx="11"/>
          </p:nvPr>
        </p:nvSpPr>
        <p:spPr/>
        <p:txBody>
          <a:bodyPr/>
          <a:lstStyle>
            <a:lvl1pPr>
              <a:defRPr smtClean="0">
                <a:solidFill>
                  <a:srgbClr val="FFFFFF"/>
                </a:solidFill>
              </a:defRPr>
            </a:lvl1pPr>
          </a:lstStyle>
          <a:p>
            <a:pPr>
              <a:defRPr/>
            </a:pPr>
            <a:fld id="{6BEACCAD-CCA1-4FF0-B1DC-EF9D87F4AB1D}" type="slidenum">
              <a:rPr lang="es-AR"/>
              <a:pPr>
                <a:defRPr/>
              </a:pPr>
              <a:t>‹Nº›</a:t>
            </a:fld>
            <a:endParaRPr lang="es-AR"/>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5B687165-8D21-440E-BE5B-F7E23954DEFE}" type="datetimeFigureOut">
              <a:rPr lang="es-AR"/>
              <a:pPr>
                <a:defRPr/>
              </a:pPr>
              <a:t>11/06/2014</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a:ln/>
        </p:spPr>
        <p:txBody>
          <a:bodyPr/>
          <a:lstStyle>
            <a:lvl1pPr>
              <a:defRPr/>
            </a:lvl1pPr>
          </a:lstStyle>
          <a:p>
            <a:pPr>
              <a:defRPr/>
            </a:pPr>
            <a:fld id="{4218CA47-FBCB-4B35-9915-9C15713DDAB4}"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3"/>
          <p:cNvSpPr>
            <a:spLocks noGrp="1"/>
          </p:cNvSpPr>
          <p:nvPr>
            <p:ph type="dt" sz="half" idx="10"/>
          </p:nvPr>
        </p:nvSpPr>
        <p:spPr/>
        <p:txBody>
          <a:bodyPr/>
          <a:lstStyle>
            <a:lvl1pPr>
              <a:defRPr/>
            </a:lvl1pPr>
          </a:lstStyle>
          <a:p>
            <a:pPr>
              <a:defRPr/>
            </a:pPr>
            <a:fld id="{956B1F7E-B953-42A8-B849-4CF4479A70B2}" type="datetimeFigureOut">
              <a:rPr lang="es-AR"/>
              <a:pPr>
                <a:defRPr/>
              </a:pPr>
              <a:t>11/06/2014</a:t>
            </a:fld>
            <a:endParaRPr lang="es-AR"/>
          </a:p>
        </p:txBody>
      </p:sp>
      <p:sp>
        <p:nvSpPr>
          <p:cNvPr id="7" name="Footer Placeholder 4"/>
          <p:cNvSpPr>
            <a:spLocks noGrp="1"/>
          </p:cNvSpPr>
          <p:nvPr>
            <p:ph type="ftr" sz="quarter" idx="11"/>
          </p:nvPr>
        </p:nvSpPr>
        <p:spPr/>
        <p:txBody>
          <a:bodyPr/>
          <a:lstStyle>
            <a:lvl1pPr>
              <a:defRPr/>
            </a:lvl1pPr>
          </a:lstStyle>
          <a:p>
            <a:pPr>
              <a:defRPr/>
            </a:pPr>
            <a:endParaRPr lang="es-AR"/>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pPr>
              <a:defRPr/>
            </a:pPr>
            <a:fld id="{EF151E59-7C96-4ED2-BB74-53EE8AF3EB61}"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
        <p:nvSpPr>
          <p:cNvPr id="4" name="Date Placeholder 3"/>
          <p:cNvSpPr>
            <a:spLocks noGrp="1"/>
          </p:cNvSpPr>
          <p:nvPr>
            <p:ph type="dt" sz="half" idx="10"/>
          </p:nvPr>
        </p:nvSpPr>
        <p:spPr/>
        <p:txBody>
          <a:bodyPr/>
          <a:lstStyle>
            <a:lvl1pPr>
              <a:defRPr/>
            </a:lvl1pPr>
          </a:lstStyle>
          <a:p>
            <a:pPr>
              <a:defRPr/>
            </a:pPr>
            <a:fld id="{21505CEA-72E8-456B-B945-E886AD880D75}" type="datetimeFigureOut">
              <a:rPr lang="es-AR"/>
              <a:pPr>
                <a:defRPr/>
              </a:pPr>
              <a:t>11/06/2014</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a:ln/>
        </p:spPr>
        <p:txBody>
          <a:bodyPr/>
          <a:lstStyle>
            <a:lvl1pPr>
              <a:defRPr/>
            </a:lvl1pPr>
          </a:lstStyle>
          <a:p>
            <a:pPr>
              <a:defRPr/>
            </a:pPr>
            <a:fld id="{9FB8E692-2DB7-42CA-BEC4-03BA63EBB6FB}"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
        <p:nvSpPr>
          <p:cNvPr id="6" name="Date Placeholder 8"/>
          <p:cNvSpPr>
            <a:spLocks noGrp="1"/>
          </p:cNvSpPr>
          <p:nvPr>
            <p:ph type="dt" sz="half" idx="10"/>
          </p:nvPr>
        </p:nvSpPr>
        <p:spPr/>
        <p:txBody>
          <a:bodyPr/>
          <a:lstStyle>
            <a:lvl1pPr>
              <a:defRPr smtClean="0">
                <a:solidFill>
                  <a:srgbClr val="FFFFFF"/>
                </a:solidFill>
              </a:defRPr>
            </a:lvl1pPr>
          </a:lstStyle>
          <a:p>
            <a:pPr>
              <a:defRPr/>
            </a:pPr>
            <a:fld id="{D15F8567-7545-4267-AF97-66FFDBB5A521}" type="datetimeFigureOut">
              <a:rPr lang="es-AR"/>
              <a:pPr>
                <a:defRPr/>
              </a:pPr>
              <a:t>11/06/2014</a:t>
            </a:fld>
            <a:endParaRPr lang="es-AR"/>
          </a:p>
        </p:txBody>
      </p:sp>
      <p:sp>
        <p:nvSpPr>
          <p:cNvPr id="7" name="Slide Number Placeholder 9"/>
          <p:cNvSpPr>
            <a:spLocks noGrp="1"/>
          </p:cNvSpPr>
          <p:nvPr>
            <p:ph type="sldNum" sz="quarter" idx="11"/>
          </p:nvPr>
        </p:nvSpPr>
        <p:spPr/>
        <p:txBody>
          <a:bodyPr/>
          <a:lstStyle>
            <a:lvl1pPr>
              <a:defRPr smtClean="0">
                <a:solidFill>
                  <a:schemeClr val="bg2"/>
                </a:solidFill>
              </a:defRPr>
            </a:lvl1pPr>
          </a:lstStyle>
          <a:p>
            <a:pPr>
              <a:defRPr/>
            </a:pPr>
            <a:fld id="{6CF48D32-7140-4756-B931-C247645EC207}" type="slidenum">
              <a:rPr lang="es-AR"/>
              <a:pPr>
                <a:defRPr/>
              </a:pPr>
              <a:t>‹Nº›</a:t>
            </a:fld>
            <a:endParaRPr lang="es-A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fld id="{42D7BC54-6CAD-45CD-A649-DB9011CCD30C}" type="datetimeFigureOut">
              <a:rPr lang="es-AR"/>
              <a:pPr>
                <a:defRPr/>
              </a:pPr>
              <a:t>11/06/2014</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a:ln/>
        </p:spPr>
        <p:txBody>
          <a:bodyPr/>
          <a:lstStyle>
            <a:lvl1pPr>
              <a:defRPr/>
            </a:lvl1pPr>
          </a:lstStyle>
          <a:p>
            <a:pPr>
              <a:defRPr/>
            </a:pPr>
            <a:fld id="{E6851DF5-DF47-4AE5-92AC-5421CF3858B7}"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
        <p:nvSpPr>
          <p:cNvPr id="7" name="Date Placeholder 3"/>
          <p:cNvSpPr>
            <a:spLocks noGrp="1"/>
          </p:cNvSpPr>
          <p:nvPr>
            <p:ph type="dt" sz="half" idx="10"/>
          </p:nvPr>
        </p:nvSpPr>
        <p:spPr/>
        <p:txBody>
          <a:bodyPr/>
          <a:lstStyle>
            <a:lvl1pPr>
              <a:defRPr/>
            </a:lvl1pPr>
          </a:lstStyle>
          <a:p>
            <a:pPr>
              <a:defRPr/>
            </a:pPr>
            <a:fld id="{FB74067F-B030-4B51-8908-FC454980A230}" type="datetimeFigureOut">
              <a:rPr lang="es-AR"/>
              <a:pPr>
                <a:defRPr/>
              </a:pPr>
              <a:t>11/06/2014</a:t>
            </a:fld>
            <a:endParaRPr lang="es-AR"/>
          </a:p>
        </p:txBody>
      </p:sp>
      <p:sp>
        <p:nvSpPr>
          <p:cNvPr id="8" name="Footer Placeholder 4"/>
          <p:cNvSpPr>
            <a:spLocks noGrp="1"/>
          </p:cNvSpPr>
          <p:nvPr>
            <p:ph type="ftr" sz="quarter" idx="11"/>
          </p:nvPr>
        </p:nvSpPr>
        <p:spPr/>
        <p:txBody>
          <a:bodyPr/>
          <a:lstStyle>
            <a:lvl1pPr>
              <a:defRPr/>
            </a:lvl1pPr>
          </a:lstStyle>
          <a:p>
            <a:pPr>
              <a:defRPr/>
            </a:pPr>
            <a:endParaRPr lang="es-AR"/>
          </a:p>
        </p:txBody>
      </p:sp>
      <p:sp>
        <p:nvSpPr>
          <p:cNvPr id="9" name="Slide Number Placeholder 5"/>
          <p:cNvSpPr>
            <a:spLocks noGrp="1"/>
          </p:cNvSpPr>
          <p:nvPr>
            <p:ph type="sldNum" sz="quarter" idx="12"/>
          </p:nvPr>
        </p:nvSpPr>
        <p:spPr>
          <a:ln/>
        </p:spPr>
        <p:txBody>
          <a:bodyPr/>
          <a:lstStyle>
            <a:lvl1pPr>
              <a:defRPr/>
            </a:lvl1pPr>
          </a:lstStyle>
          <a:p>
            <a:pPr>
              <a:defRPr/>
            </a:pPr>
            <a:fld id="{482AC2AF-0B26-462C-85FD-8122BA941E8A}"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E1CFF0AA-BE43-4025-BDDA-1F560A03CEF7}" type="datetimeFigureOut">
              <a:rPr lang="es-AR"/>
              <a:pPr>
                <a:defRPr/>
              </a:pPr>
              <a:t>11/06/2014</a:t>
            </a:fld>
            <a:endParaRPr lang="es-AR"/>
          </a:p>
        </p:txBody>
      </p:sp>
      <p:sp>
        <p:nvSpPr>
          <p:cNvPr id="4" name="Footer Placeholder 4"/>
          <p:cNvSpPr>
            <a:spLocks noGrp="1"/>
          </p:cNvSpPr>
          <p:nvPr>
            <p:ph type="ftr" sz="quarter" idx="11"/>
          </p:nvPr>
        </p:nvSpPr>
        <p:spPr/>
        <p:txBody>
          <a:bodyPr/>
          <a:lstStyle>
            <a:lvl1pPr>
              <a:defRPr/>
            </a:lvl1pPr>
          </a:lstStyle>
          <a:p>
            <a:pPr>
              <a:defRPr/>
            </a:pPr>
            <a:endParaRPr lang="es-AR"/>
          </a:p>
        </p:txBody>
      </p:sp>
      <p:sp>
        <p:nvSpPr>
          <p:cNvPr id="5" name="Slide Number Placeholder 5"/>
          <p:cNvSpPr>
            <a:spLocks noGrp="1"/>
          </p:cNvSpPr>
          <p:nvPr>
            <p:ph type="sldNum" sz="quarter" idx="12"/>
          </p:nvPr>
        </p:nvSpPr>
        <p:spPr>
          <a:ln/>
        </p:spPr>
        <p:txBody>
          <a:bodyPr/>
          <a:lstStyle>
            <a:lvl1pPr>
              <a:defRPr/>
            </a:lvl1pPr>
          </a:lstStyle>
          <a:p>
            <a:pPr>
              <a:defRPr/>
            </a:pPr>
            <a:fld id="{FD54F2DF-E04B-40B1-8E55-52127117700E}"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E6F17FB6-7CC9-4CAF-8223-521367BCC7D6}" type="datetimeFigureOut">
              <a:rPr lang="es-AR"/>
              <a:pPr>
                <a:defRPr/>
              </a:pPr>
              <a:t>11/06/2014</a:t>
            </a:fld>
            <a:endParaRPr lang="es-AR"/>
          </a:p>
        </p:txBody>
      </p:sp>
      <p:sp>
        <p:nvSpPr>
          <p:cNvPr id="4" name="Footer Placeholder 2"/>
          <p:cNvSpPr>
            <a:spLocks noGrp="1"/>
          </p:cNvSpPr>
          <p:nvPr>
            <p:ph type="ftr" sz="quarter" idx="11"/>
          </p:nvPr>
        </p:nvSpPr>
        <p:spPr/>
        <p:txBody>
          <a:bodyPr/>
          <a:lstStyle>
            <a:lvl1pPr>
              <a:defRPr/>
            </a:lvl1pPr>
          </a:lstStyle>
          <a:p>
            <a:pPr>
              <a:defRPr/>
            </a:pPr>
            <a:endParaRPr lang="es-AR"/>
          </a:p>
        </p:txBody>
      </p:sp>
      <p:sp>
        <p:nvSpPr>
          <p:cNvPr id="5" name="Slide Number Placeholder 3"/>
          <p:cNvSpPr>
            <a:spLocks noGrp="1"/>
          </p:cNvSpPr>
          <p:nvPr>
            <p:ph type="sldNum" sz="quarter" idx="12"/>
          </p:nvPr>
        </p:nvSpPr>
        <p:spPr/>
        <p:txBody>
          <a:bodyPr/>
          <a:lstStyle>
            <a:lvl1pPr>
              <a:defRPr/>
            </a:lvl1pPr>
          </a:lstStyle>
          <a:p>
            <a:pPr>
              <a:defRPr/>
            </a:pPr>
            <a:fld id="{FED5AE91-E5DA-481D-A75D-DF60BDA3A96B}"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
        <p:nvSpPr>
          <p:cNvPr id="8" name="Date Placeholder 4"/>
          <p:cNvSpPr>
            <a:spLocks noGrp="1"/>
          </p:cNvSpPr>
          <p:nvPr>
            <p:ph type="dt" sz="half" idx="10"/>
          </p:nvPr>
        </p:nvSpPr>
        <p:spPr/>
        <p:txBody>
          <a:bodyPr/>
          <a:lstStyle>
            <a:lvl1pPr>
              <a:defRPr/>
            </a:lvl1pPr>
          </a:lstStyle>
          <a:p>
            <a:pPr>
              <a:defRPr/>
            </a:pPr>
            <a:fld id="{F3995D82-5927-4FFC-92C4-D8ADD88F1A48}" type="datetimeFigureOut">
              <a:rPr lang="es-AR"/>
              <a:pPr>
                <a:defRPr/>
              </a:pPr>
              <a:t>11/06/2014</a:t>
            </a:fld>
            <a:endParaRPr lang="es-AR"/>
          </a:p>
        </p:txBody>
      </p:sp>
      <p:sp>
        <p:nvSpPr>
          <p:cNvPr id="9" name="Footer Placeholder 5"/>
          <p:cNvSpPr>
            <a:spLocks noGrp="1"/>
          </p:cNvSpPr>
          <p:nvPr>
            <p:ph type="ftr" sz="quarter" idx="11"/>
          </p:nvPr>
        </p:nvSpPr>
        <p:spPr/>
        <p:txBody>
          <a:bodyPr/>
          <a:lstStyle>
            <a:lvl1pPr>
              <a:defRPr/>
            </a:lvl1pPr>
          </a:lstStyle>
          <a:p>
            <a:pPr>
              <a:defRPr/>
            </a:pPr>
            <a:endParaRPr lang="es-AR"/>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pPr>
              <a:defRPr/>
            </a:pPr>
            <a:fld id="{67C19B47-EC60-40CE-B309-C3B0B84DC152}" type="slidenum">
              <a:rPr lang="es-AR"/>
              <a:pPr>
                <a:defRPr/>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
        <p:nvSpPr>
          <p:cNvPr id="7" name="Date Placeholder 4"/>
          <p:cNvSpPr>
            <a:spLocks noGrp="1"/>
          </p:cNvSpPr>
          <p:nvPr>
            <p:ph type="dt" sz="half" idx="10"/>
          </p:nvPr>
        </p:nvSpPr>
        <p:spPr/>
        <p:txBody>
          <a:bodyPr/>
          <a:lstStyle>
            <a:lvl1pPr>
              <a:defRPr/>
            </a:lvl1pPr>
          </a:lstStyle>
          <a:p>
            <a:pPr>
              <a:defRPr/>
            </a:pPr>
            <a:fld id="{CE370D2B-83B1-42F4-9D24-C584DEFBF75C}" type="datetimeFigureOut">
              <a:rPr lang="es-AR"/>
              <a:pPr>
                <a:defRPr/>
              </a:pPr>
              <a:t>11/06/2014</a:t>
            </a:fld>
            <a:endParaRPr lang="es-AR"/>
          </a:p>
        </p:txBody>
      </p:sp>
      <p:sp>
        <p:nvSpPr>
          <p:cNvPr id="8" name="Footer Placeholder 5"/>
          <p:cNvSpPr>
            <a:spLocks noGrp="1"/>
          </p:cNvSpPr>
          <p:nvPr>
            <p:ph type="ftr" sz="quarter" idx="11"/>
          </p:nvPr>
        </p:nvSpPr>
        <p:spPr/>
        <p:txBody>
          <a:bodyPr/>
          <a:lstStyle>
            <a:lvl1pPr>
              <a:defRPr/>
            </a:lvl1pPr>
          </a:lstStyle>
          <a:p>
            <a:pPr>
              <a:defRPr/>
            </a:pPr>
            <a:endParaRPr lang="es-AR"/>
          </a:p>
        </p:txBody>
      </p:sp>
      <p:sp>
        <p:nvSpPr>
          <p:cNvPr id="9" name="Slide Number Placeholder 6"/>
          <p:cNvSpPr>
            <a:spLocks noGrp="1"/>
          </p:cNvSpPr>
          <p:nvPr>
            <p:ph type="sldNum" sz="quarter" idx="12"/>
          </p:nvPr>
        </p:nvSpPr>
        <p:spPr/>
        <p:txBody>
          <a:bodyPr/>
          <a:lstStyle>
            <a:lvl1pPr>
              <a:defRPr/>
            </a:lvl1pPr>
          </a:lstStyle>
          <a:p>
            <a:pPr>
              <a:defRPr/>
            </a:pPr>
            <a:fld id="{501C226A-A9A7-455B-9EFA-EB962E063C4C}" type="slidenum">
              <a:rPr lang="es-AR"/>
              <a:pPr>
                <a:defRPr/>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2"/>
                </a:solidFill>
                <a:latin typeface="+mn-lt"/>
              </a:defRPr>
            </a:lvl1pPr>
          </a:lstStyle>
          <a:p>
            <a:pPr>
              <a:defRPr/>
            </a:pPr>
            <a:fld id="{2B096975-FBAC-4752-8FB2-0A0620B5029F}" type="datetimeFigureOut">
              <a:rPr lang="es-AR"/>
              <a:pPr>
                <a:defRPr/>
              </a:pPr>
              <a:t>11/06/2014</a:t>
            </a:fld>
            <a:endParaRPr lang="es-A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es-A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smtClean="0">
                <a:solidFill>
                  <a:schemeClr val="tx2"/>
                </a:solidFill>
                <a:latin typeface="+mn-lt"/>
              </a:defRPr>
            </a:lvl1pPr>
          </a:lstStyle>
          <a:p>
            <a:pPr>
              <a:defRPr/>
            </a:pPr>
            <a:fld id="{7C954EA4-773C-4BAA-BF2C-003C60164C32}"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fontAlgn="base">
        <a:spcBef>
          <a:spcPct val="0"/>
        </a:spcBef>
        <a:spcAft>
          <a:spcPct val="0"/>
        </a:spcAft>
        <a:defRPr sz="3200" kern="1200" cap="all" spc="20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fontAlgn="base">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fontAlgn="base">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fontAlgn="base">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ogle.com.ar/url?url=http://www.portaldemarcas.com/marcas/66/grimoldi.html&amp;rct=j&amp;frm=1&amp;q=&amp;esrc=s&amp;sa=U&amp;ei=ZpGYU_-mA5HJsQSmrILICg&amp;ved=0CBQQ9QEwAA&amp;sig2=ANDWOwPC-SGnDdH3Hud-0A&amp;usg=AFQjCNGyGCusK9fg8mc9Mcc_d3BKEQSFeQ" TargetMode="External"/><Relationship Id="rId1" Type="http://schemas.openxmlformats.org/officeDocument/2006/relationships/slideLayout" Target="../slideLayouts/slideLayout1.xml"/><Relationship Id="rId6" Type="http://schemas.openxmlformats.org/officeDocument/2006/relationships/hyperlink" Target="http://www.google.com.ar/url?url=http://pe.clasificados.com/repuestos-cat-c15-c12-c10-3116-3126-marca-ipd-30799&amp;rct=j&amp;frm=1&amp;q=&amp;esrc=s&amp;sa=U&amp;ei=TZyYU7nTL4vgsASov4LgAQ&amp;ved=0CBQQ9QEwAA&amp;sig2=DpnzOy-EIrHP3PGV54hAOA&amp;usg=AFQjCNFB8aP8BaZOaqtPt9SWkgOC842-nA" TargetMode="External"/><Relationship Id="rId5" Type="http://schemas.openxmlformats.org/officeDocument/2006/relationships/image" Target="../media/image3.jpeg"/><Relationship Id="rId4" Type="http://schemas.openxmlformats.org/officeDocument/2006/relationships/hyperlink" Target="http://www.google.com.ar/url?url=http://www.kalitri.com/comerciales.htm&amp;rct=j&amp;frm=1&amp;q=&amp;esrc=s&amp;sa=U&amp;ei=vZGYU8XJN4bQsQS27YHYCA&amp;ved=0CBYQ9QEwAQ&amp;sig2=4ctikoQVAujydtKV_5plUA&amp;usg=AFQjCNFCr0WhA8-gPIXlCsxUSzQnxHlqL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ar/url?url=http://www.comercioexterior.org.ar/agenda_importacion-escenarios-y-tendencias-normativas_2975.html&amp;rct=j&amp;frm=1&amp;q=&amp;esrc=s&amp;sa=U&amp;ei=DJ2YU_flA-G-sQSjr4HQCw&amp;ved=0CCQQ9QEwCA&amp;sig2=X-aH7QT4koLSgApQMdd5UQ&amp;usg=AFQjCNGKLDy7U4UFVWtqgVEtYh-OxblMyw"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CuadroTexto"/>
          <p:cNvSpPr txBox="1">
            <a:spLocks noChangeArrowheads="1"/>
          </p:cNvSpPr>
          <p:nvPr/>
        </p:nvSpPr>
        <p:spPr bwMode="auto">
          <a:xfrm>
            <a:off x="395288" y="1412875"/>
            <a:ext cx="6192837" cy="984250"/>
          </a:xfrm>
          <a:prstGeom prst="rect">
            <a:avLst/>
          </a:prstGeom>
          <a:noFill/>
          <a:ln w="9525">
            <a:noFill/>
            <a:miter lim="800000"/>
            <a:headEnd/>
            <a:tailEnd/>
          </a:ln>
        </p:spPr>
        <p:txBody>
          <a:bodyPr>
            <a:spAutoFit/>
          </a:bodyPr>
          <a:lstStyle/>
          <a:p>
            <a:r>
              <a:rPr lang="es-AR" sz="5800" b="1">
                <a:solidFill>
                  <a:schemeClr val="bg1"/>
                </a:solidFill>
                <a:latin typeface="Franklin Gothic Medium" pitchFamily="34" charset="0"/>
              </a:rPr>
              <a:t>Yamp Industrial SA </a:t>
            </a:r>
            <a:endParaRPr lang="es-AR" sz="5800">
              <a:solidFill>
                <a:schemeClr val="bg1"/>
              </a:solidFill>
              <a:latin typeface="Franklin Gothic Medium" pitchFamily="34" charset="0"/>
            </a:endParaRPr>
          </a:p>
        </p:txBody>
      </p:sp>
      <p:pic>
        <p:nvPicPr>
          <p:cNvPr id="13314" name="Picture 2" descr="https://encrypted-tbn3.gstatic.com/images?q=tbn:ANd9GcRLOS_VfaM7y1tXIbmOdoyseSwGleNrGZB21SmGHyhmIbn4l0cU9pK6xg">
            <a:hlinkClick r:id="rId2"/>
          </p:cNvPr>
          <p:cNvPicPr>
            <a:picLocks noChangeAspect="1" noChangeArrowheads="1"/>
          </p:cNvPicPr>
          <p:nvPr/>
        </p:nvPicPr>
        <p:blipFill>
          <a:blip r:embed="rId3"/>
          <a:srcRect/>
          <a:stretch>
            <a:fillRect/>
          </a:stretch>
        </p:blipFill>
        <p:spPr bwMode="auto">
          <a:xfrm>
            <a:off x="7088188" y="3008313"/>
            <a:ext cx="1735137" cy="1152525"/>
          </a:xfrm>
          <a:prstGeom prst="rect">
            <a:avLst/>
          </a:prstGeom>
          <a:noFill/>
          <a:ln w="9525">
            <a:noFill/>
            <a:miter lim="800000"/>
            <a:headEnd/>
            <a:tailEnd/>
          </a:ln>
        </p:spPr>
      </p:pic>
      <p:pic>
        <p:nvPicPr>
          <p:cNvPr id="13315" name="Picture 4" descr="https://encrypted-tbn0.gstatic.com/images?q=tbn:ANd9GcTJOxbEW-iY2oNOwh5F2Z2bZcVFKBcPknuaUfS3vm5Sfyy5F6bEnNVtPsr4">
            <a:hlinkClick r:id="rId4"/>
          </p:cNvPr>
          <p:cNvPicPr>
            <a:picLocks noChangeAspect="1" noChangeArrowheads="1"/>
          </p:cNvPicPr>
          <p:nvPr/>
        </p:nvPicPr>
        <p:blipFill>
          <a:blip r:embed="rId5"/>
          <a:srcRect/>
          <a:stretch>
            <a:fillRect/>
          </a:stretch>
        </p:blipFill>
        <p:spPr bwMode="auto">
          <a:xfrm>
            <a:off x="7088188" y="1519238"/>
            <a:ext cx="1706562" cy="1081087"/>
          </a:xfrm>
          <a:prstGeom prst="rect">
            <a:avLst/>
          </a:prstGeom>
          <a:noFill/>
          <a:ln w="9525">
            <a:noFill/>
            <a:miter lim="800000"/>
            <a:headEnd/>
            <a:tailEnd/>
          </a:ln>
        </p:spPr>
      </p:pic>
      <p:sp>
        <p:nvSpPr>
          <p:cNvPr id="13316" name="2 CuadroTexto"/>
          <p:cNvSpPr txBox="1">
            <a:spLocks noChangeArrowheads="1"/>
          </p:cNvSpPr>
          <p:nvPr/>
        </p:nvSpPr>
        <p:spPr bwMode="auto">
          <a:xfrm>
            <a:off x="395288" y="5949950"/>
            <a:ext cx="6121400" cy="368300"/>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GRUPO: BARLETTI, MENENDEZ Y QUINTANA</a:t>
            </a:r>
          </a:p>
        </p:txBody>
      </p:sp>
      <p:pic>
        <p:nvPicPr>
          <p:cNvPr id="13317" name="Picture 6" descr="https://encrypted-tbn0.gstatic.com/images?q=tbn:ANd9GcRW6Ql_rIDDrQf8A-eJJRPbwmmi7uB-Mt-7GMUulMbLPwxbA7Gawwx8ctq4">
            <a:hlinkClick r:id="rId6"/>
          </p:cNvPr>
          <p:cNvPicPr>
            <a:picLocks noChangeAspect="1" noChangeArrowheads="1"/>
          </p:cNvPicPr>
          <p:nvPr/>
        </p:nvPicPr>
        <p:blipFill>
          <a:blip r:embed="rId7"/>
          <a:srcRect/>
          <a:stretch>
            <a:fillRect/>
          </a:stretch>
        </p:blipFill>
        <p:spPr bwMode="auto">
          <a:xfrm>
            <a:off x="7124700" y="4581525"/>
            <a:ext cx="1670050" cy="156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Rectángulo"/>
          <p:cNvSpPr>
            <a:spLocks noChangeArrowheads="1"/>
          </p:cNvSpPr>
          <p:nvPr/>
        </p:nvSpPr>
        <p:spPr bwMode="auto">
          <a:xfrm>
            <a:off x="258763" y="2403475"/>
            <a:ext cx="6192837" cy="1754188"/>
          </a:xfrm>
          <a:prstGeom prst="rect">
            <a:avLst/>
          </a:prstGeom>
          <a:noFill/>
          <a:ln w="9525">
            <a:noFill/>
            <a:miter lim="800000"/>
            <a:headEnd/>
            <a:tailEnd/>
          </a:ln>
        </p:spPr>
        <p:txBody>
          <a:bodyPr>
            <a:spAutoFit/>
          </a:bodyPr>
          <a:lstStyle/>
          <a:p>
            <a:pPr marL="285750" indent="-285750">
              <a:buFont typeface="Wingdings" pitchFamily="2" charset="2"/>
              <a:buChar char="q"/>
            </a:pPr>
            <a:r>
              <a:rPr lang="es-AR" sz="3600">
                <a:solidFill>
                  <a:schemeClr val="bg1"/>
                </a:solidFill>
                <a:latin typeface="Franklin Gothic Medium" pitchFamily="34" charset="0"/>
              </a:rPr>
              <a:t>Los inventarios</a:t>
            </a:r>
          </a:p>
          <a:p>
            <a:pPr marL="285750" indent="-285750">
              <a:buFont typeface="Wingdings" pitchFamily="2" charset="2"/>
              <a:buChar char="q"/>
            </a:pPr>
            <a:r>
              <a:rPr lang="es-AR" sz="3600">
                <a:solidFill>
                  <a:schemeClr val="bg1"/>
                </a:solidFill>
                <a:latin typeface="Franklin Gothic Medium" pitchFamily="34" charset="0"/>
              </a:rPr>
              <a:t>Ventas de contado</a:t>
            </a:r>
          </a:p>
          <a:p>
            <a:pPr marL="285750" indent="-285750">
              <a:buFont typeface="Wingdings" pitchFamily="2" charset="2"/>
              <a:buChar char="q"/>
            </a:pPr>
            <a:r>
              <a:rPr lang="es-AR" sz="3600">
                <a:solidFill>
                  <a:schemeClr val="bg1"/>
                </a:solidFill>
                <a:latin typeface="Franklin Gothic Medium" pitchFamily="34" charset="0"/>
              </a:rPr>
              <a:t>Inversiones a corto plazo</a:t>
            </a:r>
          </a:p>
        </p:txBody>
      </p:sp>
      <p:sp>
        <p:nvSpPr>
          <p:cNvPr id="22530" name="3 CuadroTexto"/>
          <p:cNvSpPr txBox="1">
            <a:spLocks noChangeArrowheads="1"/>
          </p:cNvSpPr>
          <p:nvPr/>
        </p:nvSpPr>
        <p:spPr bwMode="auto">
          <a:xfrm>
            <a:off x="250825" y="260350"/>
            <a:ext cx="6265863" cy="1570038"/>
          </a:xfrm>
          <a:prstGeom prst="rect">
            <a:avLst/>
          </a:prstGeom>
          <a:noFill/>
          <a:ln w="9525">
            <a:noFill/>
            <a:miter lim="800000"/>
            <a:headEnd/>
            <a:tailEnd/>
          </a:ln>
        </p:spPr>
        <p:txBody>
          <a:bodyPr>
            <a:spAutoFit/>
          </a:bodyPr>
          <a:lstStyle/>
          <a:p>
            <a:r>
              <a:rPr lang="es-AR" sz="3200" u="sng">
                <a:solidFill>
                  <a:schemeClr val="bg1"/>
                </a:solidFill>
                <a:latin typeface="Franklin Gothic Medium" pitchFamily="34" charset="0"/>
              </a:rPr>
              <a:t>ASPECTOS A TENER EN CUENTA AL ANALIZAR LIQUIDEZ EN EMPRESA COMERCIAL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CuadroTexto"/>
          <p:cNvSpPr txBox="1">
            <a:spLocks noChangeArrowheads="1"/>
          </p:cNvSpPr>
          <p:nvPr/>
        </p:nvSpPr>
        <p:spPr bwMode="auto">
          <a:xfrm>
            <a:off x="539750" y="333375"/>
            <a:ext cx="6119813" cy="922338"/>
          </a:xfrm>
          <a:prstGeom prst="rect">
            <a:avLst/>
          </a:prstGeom>
          <a:noFill/>
          <a:ln w="9525">
            <a:noFill/>
            <a:miter lim="800000"/>
            <a:headEnd/>
            <a:tailEnd/>
          </a:ln>
        </p:spPr>
        <p:txBody>
          <a:bodyPr>
            <a:spAutoFit/>
          </a:bodyPr>
          <a:lstStyle/>
          <a:p>
            <a:endParaRPr lang="es-AR">
              <a:solidFill>
                <a:schemeClr val="bg1"/>
              </a:solidFill>
              <a:latin typeface="Franklin Gothic Medium" pitchFamily="34" charset="0"/>
            </a:endParaRPr>
          </a:p>
          <a:p>
            <a:r>
              <a:rPr lang="es-AR">
                <a:solidFill>
                  <a:schemeClr val="bg1"/>
                </a:solidFill>
                <a:latin typeface="Franklin Gothic Medium" pitchFamily="34" charset="0"/>
              </a:rPr>
              <a:t>-LIQUIDEZ =AC/PC </a:t>
            </a:r>
          </a:p>
          <a:p>
            <a:endParaRPr lang="es-AR">
              <a:solidFill>
                <a:schemeClr val="bg1"/>
              </a:solidFill>
              <a:latin typeface="Franklin Gothic Medium" pitchFamily="34" charset="0"/>
            </a:endParaRPr>
          </a:p>
        </p:txBody>
      </p:sp>
      <p:graphicFrame>
        <p:nvGraphicFramePr>
          <p:cNvPr id="3" name="2 Tabla"/>
          <p:cNvGraphicFramePr>
            <a:graphicFrameLocks noGrp="1"/>
          </p:cNvGraphicFramePr>
          <p:nvPr/>
        </p:nvGraphicFramePr>
        <p:xfrm>
          <a:off x="2700338" y="793750"/>
          <a:ext cx="2592387" cy="731838"/>
        </p:xfrm>
        <a:graphic>
          <a:graphicData uri="http://schemas.openxmlformats.org/drawingml/2006/table">
            <a:tbl>
              <a:tblPr firstRow="1" bandRow="1">
                <a:tableStyleId>{5C22544A-7EE6-4342-B048-85BDC9FD1C3A}</a:tableStyleId>
              </a:tblPr>
              <a:tblGrid>
                <a:gridCol w="1341668"/>
                <a:gridCol w="1250620"/>
              </a:tblGrid>
              <a:tr h="293752">
                <a:tc>
                  <a:txBody>
                    <a:bodyPr/>
                    <a:lstStyle/>
                    <a:p>
                      <a:r>
                        <a:rPr lang="es-AR" dirty="0" smtClean="0"/>
                        <a:t>Año</a:t>
                      </a:r>
                      <a:r>
                        <a:rPr lang="es-AR" baseline="0" dirty="0" smtClean="0"/>
                        <a:t> 2013</a:t>
                      </a:r>
                      <a:endParaRPr lang="es-AR" dirty="0"/>
                    </a:p>
                  </a:txBody>
                  <a:tcPr/>
                </a:tc>
                <a:tc>
                  <a:txBody>
                    <a:bodyPr/>
                    <a:lstStyle/>
                    <a:p>
                      <a:r>
                        <a:rPr lang="es-AR" dirty="0" smtClean="0"/>
                        <a:t>Año</a:t>
                      </a:r>
                      <a:r>
                        <a:rPr lang="es-AR" baseline="0" dirty="0" smtClean="0"/>
                        <a:t> 2012</a:t>
                      </a:r>
                      <a:endParaRPr lang="es-AR" dirty="0"/>
                    </a:p>
                  </a:txBody>
                  <a:tcPr/>
                </a:tc>
              </a:tr>
              <a:tr h="360040">
                <a:tc>
                  <a:txBody>
                    <a:bodyPr/>
                    <a:lstStyle/>
                    <a:p>
                      <a:r>
                        <a:rPr lang="es-AR" dirty="0" smtClean="0"/>
                        <a:t>1,3879</a:t>
                      </a:r>
                      <a:endParaRPr lang="es-AR" dirty="0"/>
                    </a:p>
                  </a:txBody>
                  <a:tcPr/>
                </a:tc>
                <a:tc>
                  <a:txBody>
                    <a:bodyPr/>
                    <a:lstStyle/>
                    <a:p>
                      <a:r>
                        <a:rPr lang="es-AR" dirty="0" smtClean="0"/>
                        <a:t>1,9115</a:t>
                      </a:r>
                      <a:endParaRPr lang="es-AR" dirty="0"/>
                    </a:p>
                  </a:txBody>
                  <a:tcPr/>
                </a:tc>
              </a:tr>
            </a:tbl>
          </a:graphicData>
        </a:graphic>
      </p:graphicFrame>
      <p:sp>
        <p:nvSpPr>
          <p:cNvPr id="23565" name="3 CuadroTexto"/>
          <p:cNvSpPr txBox="1">
            <a:spLocks noChangeArrowheads="1"/>
          </p:cNvSpPr>
          <p:nvPr/>
        </p:nvSpPr>
        <p:spPr bwMode="auto">
          <a:xfrm>
            <a:off x="539750" y="1557338"/>
            <a:ext cx="6119813" cy="368300"/>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-PRUEBA ACIDA = AC – INVENTARIOS/PASIVO CTE</a:t>
            </a:r>
          </a:p>
        </p:txBody>
      </p:sp>
      <p:graphicFrame>
        <p:nvGraphicFramePr>
          <p:cNvPr id="5" name="4 Tabla"/>
          <p:cNvGraphicFramePr>
            <a:graphicFrameLocks noGrp="1"/>
          </p:cNvGraphicFramePr>
          <p:nvPr/>
        </p:nvGraphicFramePr>
        <p:xfrm>
          <a:off x="2700338" y="1941513"/>
          <a:ext cx="2592387" cy="731837"/>
        </p:xfrm>
        <a:graphic>
          <a:graphicData uri="http://schemas.openxmlformats.org/drawingml/2006/table">
            <a:tbl>
              <a:tblPr firstRow="1" bandRow="1">
                <a:tableStyleId>{5C22544A-7EE6-4342-B048-85BDC9FD1C3A}</a:tableStyleId>
              </a:tblPr>
              <a:tblGrid>
                <a:gridCol w="1341668"/>
                <a:gridCol w="1250620"/>
              </a:tblGrid>
              <a:tr h="293752">
                <a:tc>
                  <a:txBody>
                    <a:bodyPr/>
                    <a:lstStyle/>
                    <a:p>
                      <a:r>
                        <a:rPr lang="es-AR" dirty="0" smtClean="0"/>
                        <a:t>Año</a:t>
                      </a:r>
                      <a:r>
                        <a:rPr lang="es-AR" baseline="0" dirty="0" smtClean="0"/>
                        <a:t> 2013</a:t>
                      </a:r>
                      <a:endParaRPr lang="es-AR" dirty="0"/>
                    </a:p>
                  </a:txBody>
                  <a:tcPr/>
                </a:tc>
                <a:tc>
                  <a:txBody>
                    <a:bodyPr/>
                    <a:lstStyle/>
                    <a:p>
                      <a:r>
                        <a:rPr lang="es-AR" dirty="0" smtClean="0"/>
                        <a:t>Año</a:t>
                      </a:r>
                      <a:r>
                        <a:rPr lang="es-AR" baseline="0" dirty="0" smtClean="0"/>
                        <a:t> 2012</a:t>
                      </a:r>
                      <a:endParaRPr lang="es-AR" dirty="0"/>
                    </a:p>
                  </a:txBody>
                  <a:tcPr/>
                </a:tc>
              </a:tr>
              <a:tr h="360040">
                <a:tc>
                  <a:txBody>
                    <a:bodyPr/>
                    <a:lstStyle/>
                    <a:p>
                      <a:r>
                        <a:rPr lang="es-AR" dirty="0" smtClean="0"/>
                        <a:t>0,8724</a:t>
                      </a:r>
                      <a:endParaRPr lang="es-AR" dirty="0"/>
                    </a:p>
                  </a:txBody>
                  <a:tcPr/>
                </a:tc>
                <a:tc>
                  <a:txBody>
                    <a:bodyPr/>
                    <a:lstStyle/>
                    <a:p>
                      <a:r>
                        <a:rPr lang="es-AR" dirty="0" smtClean="0"/>
                        <a:t>1,9577</a:t>
                      </a:r>
                      <a:endParaRPr lang="es-AR" dirty="0"/>
                    </a:p>
                  </a:txBody>
                  <a:tcPr/>
                </a:tc>
              </a:tr>
            </a:tbl>
          </a:graphicData>
        </a:graphic>
      </p:graphicFrame>
      <p:graphicFrame>
        <p:nvGraphicFramePr>
          <p:cNvPr id="13" name="12 Tabla"/>
          <p:cNvGraphicFramePr>
            <a:graphicFrameLocks noGrp="1"/>
          </p:cNvGraphicFramePr>
          <p:nvPr/>
        </p:nvGraphicFramePr>
        <p:xfrm>
          <a:off x="2627313" y="3644900"/>
          <a:ext cx="2592387" cy="731838"/>
        </p:xfrm>
        <a:graphic>
          <a:graphicData uri="http://schemas.openxmlformats.org/drawingml/2006/table">
            <a:tbl>
              <a:tblPr firstRow="1" bandRow="1">
                <a:tableStyleId>{5C22544A-7EE6-4342-B048-85BDC9FD1C3A}</a:tableStyleId>
              </a:tblPr>
              <a:tblGrid>
                <a:gridCol w="1341668"/>
                <a:gridCol w="1250620"/>
              </a:tblGrid>
              <a:tr h="0">
                <a:tc>
                  <a:txBody>
                    <a:bodyPr/>
                    <a:lstStyle/>
                    <a:p>
                      <a:r>
                        <a:rPr lang="es-AR" dirty="0" smtClean="0"/>
                        <a:t>Año</a:t>
                      </a:r>
                      <a:r>
                        <a:rPr lang="es-AR" baseline="0" dirty="0" smtClean="0"/>
                        <a:t> 2013</a:t>
                      </a:r>
                      <a:endParaRPr lang="es-AR" dirty="0"/>
                    </a:p>
                  </a:txBody>
                  <a:tcPr/>
                </a:tc>
                <a:tc>
                  <a:txBody>
                    <a:bodyPr/>
                    <a:lstStyle/>
                    <a:p>
                      <a:r>
                        <a:rPr lang="es-AR" dirty="0" smtClean="0"/>
                        <a:t>Año</a:t>
                      </a:r>
                      <a:r>
                        <a:rPr lang="es-AR" baseline="0" dirty="0" smtClean="0"/>
                        <a:t> 2012</a:t>
                      </a:r>
                      <a:endParaRPr lang="es-AR" dirty="0"/>
                    </a:p>
                  </a:txBody>
                  <a:tcPr/>
                </a:tc>
              </a:tr>
              <a:tr h="360040">
                <a:tc>
                  <a:txBody>
                    <a:bodyPr/>
                    <a:lstStyle/>
                    <a:p>
                      <a:r>
                        <a:rPr lang="es-AR" dirty="0" smtClean="0"/>
                        <a:t>0,0547</a:t>
                      </a:r>
                      <a:endParaRPr lang="es-AR" dirty="0"/>
                    </a:p>
                  </a:txBody>
                  <a:tcPr/>
                </a:tc>
                <a:tc>
                  <a:txBody>
                    <a:bodyPr/>
                    <a:lstStyle/>
                    <a:p>
                      <a:r>
                        <a:rPr lang="es-AR" dirty="0" smtClean="0"/>
                        <a:t>0,049</a:t>
                      </a:r>
                      <a:endParaRPr lang="es-AR" dirty="0"/>
                    </a:p>
                  </a:txBody>
                  <a:tcPr/>
                </a:tc>
              </a:tr>
            </a:tbl>
          </a:graphicData>
        </a:graphic>
      </p:graphicFrame>
      <p:sp>
        <p:nvSpPr>
          <p:cNvPr id="23588" name="6 CuadroTexto"/>
          <p:cNvSpPr txBox="1">
            <a:spLocks noChangeArrowheads="1"/>
          </p:cNvSpPr>
          <p:nvPr/>
        </p:nvSpPr>
        <p:spPr bwMode="auto">
          <a:xfrm>
            <a:off x="492125" y="3141663"/>
            <a:ext cx="5540375" cy="368300"/>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-GASTOS DE COMERCIALIZACION SOBRE VENTAS</a:t>
            </a:r>
          </a:p>
        </p:txBody>
      </p:sp>
      <p:sp>
        <p:nvSpPr>
          <p:cNvPr id="23589" name="13 CuadroTexto"/>
          <p:cNvSpPr txBox="1">
            <a:spLocks noChangeArrowheads="1"/>
          </p:cNvSpPr>
          <p:nvPr/>
        </p:nvSpPr>
        <p:spPr bwMode="auto">
          <a:xfrm>
            <a:off x="461963" y="4508500"/>
            <a:ext cx="5541962" cy="369888"/>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-GASTOS DE ADMINISTRACION SOBRE VENTAS</a:t>
            </a:r>
          </a:p>
        </p:txBody>
      </p:sp>
      <p:graphicFrame>
        <p:nvGraphicFramePr>
          <p:cNvPr id="15" name="14 Tabla"/>
          <p:cNvGraphicFramePr>
            <a:graphicFrameLocks noGrp="1"/>
          </p:cNvGraphicFramePr>
          <p:nvPr/>
        </p:nvGraphicFramePr>
        <p:xfrm>
          <a:off x="2627313" y="4913313"/>
          <a:ext cx="2592387" cy="731837"/>
        </p:xfrm>
        <a:graphic>
          <a:graphicData uri="http://schemas.openxmlformats.org/drawingml/2006/table">
            <a:tbl>
              <a:tblPr firstRow="1" bandRow="1">
                <a:tableStyleId>{5C22544A-7EE6-4342-B048-85BDC9FD1C3A}</a:tableStyleId>
              </a:tblPr>
              <a:tblGrid>
                <a:gridCol w="1341668"/>
                <a:gridCol w="1250620"/>
              </a:tblGrid>
              <a:tr h="0">
                <a:tc>
                  <a:txBody>
                    <a:bodyPr/>
                    <a:lstStyle/>
                    <a:p>
                      <a:r>
                        <a:rPr lang="es-AR" dirty="0" smtClean="0"/>
                        <a:t>Año</a:t>
                      </a:r>
                      <a:r>
                        <a:rPr lang="es-AR" baseline="0" dirty="0" smtClean="0"/>
                        <a:t> 2013</a:t>
                      </a:r>
                      <a:endParaRPr lang="es-AR" dirty="0"/>
                    </a:p>
                  </a:txBody>
                  <a:tcPr/>
                </a:tc>
                <a:tc>
                  <a:txBody>
                    <a:bodyPr/>
                    <a:lstStyle/>
                    <a:p>
                      <a:r>
                        <a:rPr lang="es-AR" dirty="0" smtClean="0"/>
                        <a:t>Año</a:t>
                      </a:r>
                      <a:r>
                        <a:rPr lang="es-AR" baseline="0" dirty="0" smtClean="0"/>
                        <a:t> 2012</a:t>
                      </a:r>
                      <a:endParaRPr lang="es-AR" dirty="0"/>
                    </a:p>
                  </a:txBody>
                  <a:tcPr/>
                </a:tc>
              </a:tr>
              <a:tr h="360040">
                <a:tc>
                  <a:txBody>
                    <a:bodyPr/>
                    <a:lstStyle/>
                    <a:p>
                      <a:r>
                        <a:rPr lang="es-AR" dirty="0" smtClean="0"/>
                        <a:t>0,2898</a:t>
                      </a:r>
                      <a:endParaRPr lang="es-AR" dirty="0"/>
                    </a:p>
                  </a:txBody>
                  <a:tcPr/>
                </a:tc>
                <a:tc>
                  <a:txBody>
                    <a:bodyPr/>
                    <a:lstStyle/>
                    <a:p>
                      <a:r>
                        <a:rPr lang="es-AR" smtClean="0"/>
                        <a:t>0,2552</a:t>
                      </a:r>
                      <a:endParaRPr lang="es-AR"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3 CuadroTexto"/>
          <p:cNvSpPr txBox="1">
            <a:spLocks noChangeArrowheads="1"/>
          </p:cNvSpPr>
          <p:nvPr/>
        </p:nvSpPr>
        <p:spPr bwMode="auto">
          <a:xfrm>
            <a:off x="323850" y="765175"/>
            <a:ext cx="4895850" cy="368300"/>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-ENDEUDAMIENTO = P/ PN</a:t>
            </a:r>
            <a:endParaRPr lang="es-AR" u="sng">
              <a:solidFill>
                <a:schemeClr val="bg1"/>
              </a:solidFill>
              <a:latin typeface="Franklin Gothic Medium" pitchFamily="34" charset="0"/>
            </a:endParaRPr>
          </a:p>
        </p:txBody>
      </p:sp>
      <p:graphicFrame>
        <p:nvGraphicFramePr>
          <p:cNvPr id="5" name="4 Tabla"/>
          <p:cNvGraphicFramePr>
            <a:graphicFrameLocks noGrp="1"/>
          </p:cNvGraphicFramePr>
          <p:nvPr/>
        </p:nvGraphicFramePr>
        <p:xfrm>
          <a:off x="1908175" y="1557338"/>
          <a:ext cx="2592388" cy="730250"/>
        </p:xfrm>
        <a:graphic>
          <a:graphicData uri="http://schemas.openxmlformats.org/drawingml/2006/table">
            <a:tbl>
              <a:tblPr firstRow="1" bandRow="1">
                <a:tableStyleId>{5C22544A-7EE6-4342-B048-85BDC9FD1C3A}</a:tableStyleId>
              </a:tblPr>
              <a:tblGrid>
                <a:gridCol w="1341668"/>
                <a:gridCol w="1250620"/>
              </a:tblGrid>
              <a:tr h="293752">
                <a:tc>
                  <a:txBody>
                    <a:bodyPr/>
                    <a:lstStyle/>
                    <a:p>
                      <a:r>
                        <a:rPr lang="es-AR" dirty="0" smtClean="0"/>
                        <a:t>Año</a:t>
                      </a:r>
                      <a:r>
                        <a:rPr lang="es-AR" baseline="0" dirty="0" smtClean="0"/>
                        <a:t> 2013</a:t>
                      </a:r>
                      <a:endParaRPr lang="es-AR" dirty="0"/>
                    </a:p>
                  </a:txBody>
                  <a:tcPr/>
                </a:tc>
                <a:tc>
                  <a:txBody>
                    <a:bodyPr/>
                    <a:lstStyle/>
                    <a:p>
                      <a:r>
                        <a:rPr lang="es-AR" dirty="0" smtClean="0"/>
                        <a:t>Año</a:t>
                      </a:r>
                      <a:r>
                        <a:rPr lang="es-AR" baseline="0" dirty="0" smtClean="0"/>
                        <a:t> 2012</a:t>
                      </a:r>
                      <a:endParaRPr lang="es-AR" dirty="0"/>
                    </a:p>
                  </a:txBody>
                  <a:tcPr/>
                </a:tc>
              </a:tr>
              <a:tr h="360040">
                <a:tc>
                  <a:txBody>
                    <a:bodyPr/>
                    <a:lstStyle/>
                    <a:p>
                      <a:r>
                        <a:rPr lang="es-AR" dirty="0" smtClean="0"/>
                        <a:t>1,808</a:t>
                      </a:r>
                      <a:endParaRPr lang="es-AR" dirty="0"/>
                    </a:p>
                  </a:txBody>
                  <a:tcPr/>
                </a:tc>
                <a:tc>
                  <a:txBody>
                    <a:bodyPr/>
                    <a:lstStyle/>
                    <a:p>
                      <a:r>
                        <a:rPr lang="es-AR" dirty="0" smtClean="0"/>
                        <a:t>0,996</a:t>
                      </a:r>
                      <a:endParaRPr lang="es-AR"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3 Imagen"/>
          <p:cNvPicPr>
            <a:picLocks noChangeAspect="1" noChangeArrowheads="1"/>
          </p:cNvPicPr>
          <p:nvPr/>
        </p:nvPicPr>
        <p:blipFill>
          <a:blip r:embed="rId2"/>
          <a:srcRect l="16322" t="41936" r="53728" b="29977"/>
          <a:stretch>
            <a:fillRect/>
          </a:stretch>
        </p:blipFill>
        <p:spPr bwMode="auto">
          <a:xfrm>
            <a:off x="107950" y="2338388"/>
            <a:ext cx="4826000" cy="2386012"/>
          </a:xfrm>
          <a:prstGeom prst="rect">
            <a:avLst/>
          </a:prstGeom>
          <a:noFill/>
          <a:ln w="9525">
            <a:noFill/>
            <a:miter lim="800000"/>
            <a:headEnd/>
            <a:tailEnd/>
          </a:ln>
        </p:spPr>
      </p:pic>
      <p:pic>
        <p:nvPicPr>
          <p:cNvPr id="25602" name="1 Imagen"/>
          <p:cNvPicPr>
            <a:picLocks noChangeAspect="1" noChangeArrowheads="1"/>
          </p:cNvPicPr>
          <p:nvPr/>
        </p:nvPicPr>
        <p:blipFill>
          <a:blip r:embed="rId3"/>
          <a:srcRect l="5984" t="39000" r="55084" b="36276"/>
          <a:stretch>
            <a:fillRect/>
          </a:stretch>
        </p:blipFill>
        <p:spPr bwMode="auto">
          <a:xfrm>
            <a:off x="130175" y="4724400"/>
            <a:ext cx="4803775" cy="1990725"/>
          </a:xfrm>
          <a:prstGeom prst="rect">
            <a:avLst/>
          </a:prstGeom>
          <a:noFill/>
          <a:ln w="9525">
            <a:noFill/>
            <a:miter lim="800000"/>
            <a:headEnd/>
            <a:tailEnd/>
          </a:ln>
        </p:spPr>
      </p:pic>
      <p:pic>
        <p:nvPicPr>
          <p:cNvPr id="25603" name="5 Imagen"/>
          <p:cNvPicPr>
            <a:picLocks noChangeAspect="1" noChangeArrowheads="1"/>
          </p:cNvPicPr>
          <p:nvPr/>
        </p:nvPicPr>
        <p:blipFill>
          <a:blip r:embed="rId4"/>
          <a:srcRect l="8887" t="18385" r="54115" b="45808"/>
          <a:stretch>
            <a:fillRect/>
          </a:stretch>
        </p:blipFill>
        <p:spPr bwMode="auto">
          <a:xfrm>
            <a:off x="87313" y="115888"/>
            <a:ext cx="4846637" cy="2222500"/>
          </a:xfrm>
          <a:prstGeom prst="rect">
            <a:avLst/>
          </a:prstGeom>
          <a:noFill/>
          <a:ln w="9525">
            <a:noFill/>
            <a:miter lim="800000"/>
            <a:headEnd/>
            <a:tailEnd/>
          </a:ln>
        </p:spPr>
      </p:pic>
      <p:cxnSp>
        <p:nvCxnSpPr>
          <p:cNvPr id="8" name="7 Conector recto de flecha"/>
          <p:cNvCxnSpPr/>
          <p:nvPr/>
        </p:nvCxnSpPr>
        <p:spPr>
          <a:xfrm>
            <a:off x="3276600" y="1697038"/>
            <a:ext cx="1974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05" name="8 CuadroTexto"/>
          <p:cNvSpPr txBox="1">
            <a:spLocks noChangeArrowheads="1"/>
          </p:cNvSpPr>
          <p:nvPr/>
        </p:nvSpPr>
        <p:spPr bwMode="auto">
          <a:xfrm>
            <a:off x="5364163" y="1341438"/>
            <a:ext cx="1295400" cy="1200150"/>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Pendiente de inscripción en la IGJ</a:t>
            </a:r>
          </a:p>
        </p:txBody>
      </p:sp>
      <p:cxnSp>
        <p:nvCxnSpPr>
          <p:cNvPr id="14" name="13 Conector recto de flecha"/>
          <p:cNvCxnSpPr/>
          <p:nvPr/>
        </p:nvCxnSpPr>
        <p:spPr>
          <a:xfrm flipH="1">
            <a:off x="3276600" y="2338388"/>
            <a:ext cx="1974850" cy="145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250825" y="981075"/>
            <a:ext cx="2017713" cy="86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6" name="15 Rectángulo"/>
          <p:cNvSpPr/>
          <p:nvPr/>
        </p:nvSpPr>
        <p:spPr>
          <a:xfrm>
            <a:off x="149225" y="3502025"/>
            <a:ext cx="201612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pic>
        <p:nvPicPr>
          <p:cNvPr id="25609" name="16 Imagen"/>
          <p:cNvPicPr>
            <a:picLocks noChangeAspect="1" noChangeArrowheads="1"/>
          </p:cNvPicPr>
          <p:nvPr/>
        </p:nvPicPr>
        <p:blipFill>
          <a:blip r:embed="rId5"/>
          <a:srcRect l="21220" t="40323" r="23961" b="30620"/>
          <a:stretch>
            <a:fillRect/>
          </a:stretch>
        </p:blipFill>
        <p:spPr bwMode="auto">
          <a:xfrm>
            <a:off x="5121275" y="4868863"/>
            <a:ext cx="3767138" cy="172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2 CuadroTexto"/>
          <p:cNvSpPr txBox="1">
            <a:spLocks noChangeArrowheads="1"/>
          </p:cNvSpPr>
          <p:nvPr/>
        </p:nvSpPr>
        <p:spPr bwMode="auto">
          <a:xfrm>
            <a:off x="250825" y="549275"/>
            <a:ext cx="3673475" cy="368300"/>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-LEVERAGE (EFECTO PALANCA)</a:t>
            </a:r>
          </a:p>
        </p:txBody>
      </p:sp>
      <p:pic>
        <p:nvPicPr>
          <p:cNvPr id="26641" name="Picture 17"/>
          <p:cNvPicPr>
            <a:picLocks noChangeAspect="1" noChangeArrowheads="1"/>
          </p:cNvPicPr>
          <p:nvPr/>
        </p:nvPicPr>
        <p:blipFill>
          <a:blip r:embed="rId2"/>
          <a:srcRect/>
          <a:stretch>
            <a:fillRect/>
          </a:stretch>
        </p:blipFill>
        <p:spPr bwMode="auto">
          <a:xfrm>
            <a:off x="684213" y="1341438"/>
            <a:ext cx="2046287" cy="1139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95738" y="836613"/>
            <a:ext cx="792162"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dirty="0">
              <a:solidFill>
                <a:srgbClr val="FF0000"/>
              </a:solidFill>
            </a:endParaRPr>
          </a:p>
        </p:txBody>
      </p:sp>
      <p:pic>
        <p:nvPicPr>
          <p:cNvPr id="14338" name="2 Imagen"/>
          <p:cNvPicPr>
            <a:picLocks noChangeAspect="1" noChangeArrowheads="1"/>
          </p:cNvPicPr>
          <p:nvPr/>
        </p:nvPicPr>
        <p:blipFill>
          <a:blip r:embed="rId2"/>
          <a:srcRect l="26923" t="6516" r="25092" b="7811"/>
          <a:stretch>
            <a:fillRect/>
          </a:stretch>
        </p:blipFill>
        <p:spPr bwMode="auto">
          <a:xfrm>
            <a:off x="250825" y="188913"/>
            <a:ext cx="6553200" cy="6480175"/>
          </a:xfrm>
          <a:prstGeom prst="rect">
            <a:avLst/>
          </a:prstGeom>
          <a:noFill/>
          <a:ln w="9525">
            <a:noFill/>
            <a:miter lim="800000"/>
            <a:headEnd/>
            <a:tailEnd/>
          </a:ln>
        </p:spPr>
      </p:pic>
      <p:sp>
        <p:nvSpPr>
          <p:cNvPr id="5" name="4 Rectángulo"/>
          <p:cNvSpPr/>
          <p:nvPr/>
        </p:nvSpPr>
        <p:spPr>
          <a:xfrm>
            <a:off x="4067175" y="836613"/>
            <a:ext cx="792163"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000" dirty="0">
              <a:solidFill>
                <a:srgbClr val="FF0000"/>
              </a:solidFill>
            </a:endParaRPr>
          </a:p>
        </p:txBody>
      </p:sp>
      <p:cxnSp>
        <p:nvCxnSpPr>
          <p:cNvPr id="7" name="6 Conector recto de flecha"/>
          <p:cNvCxnSpPr/>
          <p:nvPr/>
        </p:nvCxnSpPr>
        <p:spPr>
          <a:xfrm flipV="1">
            <a:off x="4859338" y="692150"/>
            <a:ext cx="2520950" cy="2524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1" name="8 CuadroTexto"/>
          <p:cNvSpPr txBox="1">
            <a:spLocks noChangeArrowheads="1"/>
          </p:cNvSpPr>
          <p:nvPr/>
        </p:nvSpPr>
        <p:spPr bwMode="auto">
          <a:xfrm>
            <a:off x="7380288" y="476250"/>
            <a:ext cx="1295400" cy="954088"/>
          </a:xfrm>
          <a:prstGeom prst="rect">
            <a:avLst/>
          </a:prstGeom>
          <a:noFill/>
          <a:ln w="9525">
            <a:noFill/>
            <a:miter lim="800000"/>
            <a:headEnd/>
            <a:tailEnd/>
          </a:ln>
        </p:spPr>
        <p:txBody>
          <a:bodyPr>
            <a:spAutoFit/>
          </a:bodyPr>
          <a:lstStyle/>
          <a:p>
            <a:r>
              <a:rPr lang="es-AR" sz="1400">
                <a:solidFill>
                  <a:schemeClr val="bg1"/>
                </a:solidFill>
                <a:latin typeface="Franklin Gothic Medium" pitchFamily="34" charset="0"/>
              </a:rPr>
              <a:t>AÑO 2012: 6,55%</a:t>
            </a:r>
          </a:p>
          <a:p>
            <a:r>
              <a:rPr lang="es-AR" sz="1400">
                <a:solidFill>
                  <a:schemeClr val="bg1"/>
                </a:solidFill>
                <a:latin typeface="Franklin Gothic Medium" pitchFamily="34" charset="0"/>
              </a:rPr>
              <a:t>AÑO 2013: 6,52%</a:t>
            </a:r>
          </a:p>
        </p:txBody>
      </p:sp>
      <p:sp>
        <p:nvSpPr>
          <p:cNvPr id="11" name="10 Rectángulo"/>
          <p:cNvSpPr/>
          <p:nvPr/>
        </p:nvSpPr>
        <p:spPr>
          <a:xfrm>
            <a:off x="3995738" y="1628775"/>
            <a:ext cx="79216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000" dirty="0">
              <a:solidFill>
                <a:srgbClr val="FF0000"/>
              </a:solidFill>
            </a:endParaRPr>
          </a:p>
        </p:txBody>
      </p:sp>
      <p:sp>
        <p:nvSpPr>
          <p:cNvPr id="12" name="11 Rectángulo"/>
          <p:cNvSpPr/>
          <p:nvPr/>
        </p:nvSpPr>
        <p:spPr>
          <a:xfrm>
            <a:off x="2987675" y="822325"/>
            <a:ext cx="792163"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000" dirty="0">
              <a:solidFill>
                <a:srgbClr val="FF0000"/>
              </a:solidFill>
            </a:endParaRPr>
          </a:p>
        </p:txBody>
      </p:sp>
      <p:sp>
        <p:nvSpPr>
          <p:cNvPr id="13" name="12 Rectángulo"/>
          <p:cNvSpPr/>
          <p:nvPr/>
        </p:nvSpPr>
        <p:spPr>
          <a:xfrm>
            <a:off x="2960688" y="1643063"/>
            <a:ext cx="79216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000" dirty="0">
              <a:solidFill>
                <a:srgbClr val="FF0000"/>
              </a:solidFill>
            </a:endParaRPr>
          </a:p>
        </p:txBody>
      </p:sp>
      <p:sp>
        <p:nvSpPr>
          <p:cNvPr id="15" name="14 Rectángulo"/>
          <p:cNvSpPr/>
          <p:nvPr/>
        </p:nvSpPr>
        <p:spPr>
          <a:xfrm>
            <a:off x="2960688" y="4295775"/>
            <a:ext cx="674687" cy="21272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000" dirty="0">
              <a:solidFill>
                <a:srgbClr val="FF0000"/>
              </a:solidFill>
            </a:endParaRPr>
          </a:p>
        </p:txBody>
      </p:sp>
      <p:sp>
        <p:nvSpPr>
          <p:cNvPr id="16" name="15 Rectángulo"/>
          <p:cNvSpPr/>
          <p:nvPr/>
        </p:nvSpPr>
        <p:spPr>
          <a:xfrm>
            <a:off x="3924300" y="4295775"/>
            <a:ext cx="792163" cy="2174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000" dirty="0">
              <a:solidFill>
                <a:srgbClr val="FF0000"/>
              </a:solidFill>
            </a:endParaRPr>
          </a:p>
        </p:txBody>
      </p:sp>
      <p:sp>
        <p:nvSpPr>
          <p:cNvPr id="4" name="3 Rectángulo"/>
          <p:cNvSpPr/>
          <p:nvPr/>
        </p:nvSpPr>
        <p:spPr>
          <a:xfrm>
            <a:off x="2987675" y="2420938"/>
            <a:ext cx="1800225" cy="14446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 name="13 Rectángulo"/>
          <p:cNvSpPr/>
          <p:nvPr/>
        </p:nvSpPr>
        <p:spPr>
          <a:xfrm>
            <a:off x="2960688" y="1498600"/>
            <a:ext cx="1800225" cy="1444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7" name="16 Rectángulo"/>
          <p:cNvSpPr/>
          <p:nvPr/>
        </p:nvSpPr>
        <p:spPr>
          <a:xfrm>
            <a:off x="2987675" y="3068638"/>
            <a:ext cx="1800225" cy="14446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8" name="7 Conector recto de flecha"/>
          <p:cNvCxnSpPr/>
          <p:nvPr/>
        </p:nvCxnSpPr>
        <p:spPr>
          <a:xfrm>
            <a:off x="4859338" y="3141663"/>
            <a:ext cx="2376487"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351" name="17 CuadroTexto"/>
          <p:cNvSpPr txBox="1">
            <a:spLocks noChangeArrowheads="1"/>
          </p:cNvSpPr>
          <p:nvPr/>
        </p:nvSpPr>
        <p:spPr bwMode="auto">
          <a:xfrm>
            <a:off x="7235825" y="2616200"/>
            <a:ext cx="1584325" cy="1755775"/>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Proporcion bienes de uso</a:t>
            </a:r>
          </a:p>
          <a:p>
            <a:r>
              <a:rPr lang="es-AR">
                <a:solidFill>
                  <a:schemeClr val="bg1"/>
                </a:solidFill>
                <a:latin typeface="Franklin Gothic Medium" pitchFamily="34" charset="0"/>
              </a:rPr>
              <a:t>&gt;</a:t>
            </a:r>
          </a:p>
          <a:p>
            <a:r>
              <a:rPr lang="es-AR">
                <a:solidFill>
                  <a:schemeClr val="bg1"/>
                </a:solidFill>
                <a:latin typeface="Franklin Gothic Medium" pitchFamily="34" charset="0"/>
              </a:rPr>
              <a:t>Proporcion bienes de cambio</a:t>
            </a:r>
          </a:p>
        </p:txBody>
      </p:sp>
      <p:cxnSp>
        <p:nvCxnSpPr>
          <p:cNvPr id="20" name="19 Conector recto de flecha"/>
          <p:cNvCxnSpPr/>
          <p:nvPr/>
        </p:nvCxnSpPr>
        <p:spPr>
          <a:xfrm>
            <a:off x="7661275" y="4340225"/>
            <a:ext cx="0" cy="3444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353" name="20 CuadroTexto"/>
          <p:cNvSpPr txBox="1">
            <a:spLocks noChangeArrowheads="1"/>
          </p:cNvSpPr>
          <p:nvPr/>
        </p:nvSpPr>
        <p:spPr bwMode="auto">
          <a:xfrm>
            <a:off x="7092950" y="4684713"/>
            <a:ext cx="1727200" cy="646112"/>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Empresa comercial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3 Imagen"/>
          <p:cNvPicPr>
            <a:picLocks noChangeAspect="1" noChangeArrowheads="1"/>
          </p:cNvPicPr>
          <p:nvPr/>
        </p:nvPicPr>
        <p:blipFill>
          <a:blip r:embed="rId2"/>
          <a:srcRect l="14285" t="25409" r="15935" b="13348"/>
          <a:stretch>
            <a:fillRect/>
          </a:stretch>
        </p:blipFill>
        <p:spPr bwMode="auto">
          <a:xfrm>
            <a:off x="250825" y="236538"/>
            <a:ext cx="6553200" cy="3803650"/>
          </a:xfrm>
          <a:prstGeom prst="rect">
            <a:avLst/>
          </a:prstGeom>
          <a:noFill/>
          <a:ln w="9525">
            <a:noFill/>
            <a:miter lim="800000"/>
            <a:headEnd/>
            <a:tailEnd/>
          </a:ln>
        </p:spPr>
      </p:pic>
      <p:sp>
        <p:nvSpPr>
          <p:cNvPr id="5" name="4 Rectángulo"/>
          <p:cNvSpPr/>
          <p:nvPr/>
        </p:nvSpPr>
        <p:spPr>
          <a:xfrm>
            <a:off x="444500" y="1965325"/>
            <a:ext cx="6048375" cy="173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5363" name="1 CuadroTexto"/>
          <p:cNvSpPr txBox="1">
            <a:spLocks noChangeArrowheads="1"/>
          </p:cNvSpPr>
          <p:nvPr/>
        </p:nvSpPr>
        <p:spPr bwMode="auto">
          <a:xfrm>
            <a:off x="7451725" y="333375"/>
            <a:ext cx="720725" cy="6278563"/>
          </a:xfrm>
          <a:prstGeom prst="rect">
            <a:avLst/>
          </a:prstGeom>
          <a:noFill/>
          <a:ln w="9525">
            <a:noFill/>
            <a:miter lim="800000"/>
            <a:headEnd/>
            <a:tailEnd/>
          </a:ln>
        </p:spPr>
        <p:txBody>
          <a:bodyPr>
            <a:spAutoFit/>
          </a:bodyPr>
          <a:lstStyle/>
          <a:p>
            <a:r>
              <a:rPr lang="es-AR" sz="2400">
                <a:solidFill>
                  <a:schemeClr val="bg1"/>
                </a:solidFill>
                <a:latin typeface="Franklin Gothic Medium" pitchFamily="34" charset="0"/>
              </a:rPr>
              <a:t>C</a:t>
            </a:r>
          </a:p>
          <a:p>
            <a:r>
              <a:rPr lang="es-AR" sz="2400">
                <a:solidFill>
                  <a:schemeClr val="bg1"/>
                </a:solidFill>
                <a:latin typeface="Franklin Gothic Medium" pitchFamily="34" charset="0"/>
              </a:rPr>
              <a:t>U</a:t>
            </a:r>
          </a:p>
          <a:p>
            <a:r>
              <a:rPr lang="es-AR" sz="2400">
                <a:solidFill>
                  <a:schemeClr val="bg1"/>
                </a:solidFill>
                <a:latin typeface="Franklin Gothic Medium" pitchFamily="34" charset="0"/>
              </a:rPr>
              <a:t>A</a:t>
            </a:r>
          </a:p>
          <a:p>
            <a:r>
              <a:rPr lang="es-AR" sz="2400">
                <a:solidFill>
                  <a:schemeClr val="bg1"/>
                </a:solidFill>
                <a:latin typeface="Franklin Gothic Medium" pitchFamily="34" charset="0"/>
              </a:rPr>
              <a:t>D</a:t>
            </a:r>
          </a:p>
          <a:p>
            <a:r>
              <a:rPr lang="es-AR" sz="2400">
                <a:solidFill>
                  <a:schemeClr val="bg1"/>
                </a:solidFill>
                <a:latin typeface="Franklin Gothic Medium" pitchFamily="34" charset="0"/>
              </a:rPr>
              <a:t>R</a:t>
            </a:r>
          </a:p>
          <a:p>
            <a:r>
              <a:rPr lang="es-AR" sz="2400">
                <a:solidFill>
                  <a:schemeClr val="bg1"/>
                </a:solidFill>
                <a:latin typeface="Franklin Gothic Medium" pitchFamily="34" charset="0"/>
              </a:rPr>
              <a:t>O</a:t>
            </a:r>
          </a:p>
          <a:p>
            <a:endParaRPr lang="es-AR" sz="2400">
              <a:solidFill>
                <a:schemeClr val="bg1"/>
              </a:solidFill>
              <a:latin typeface="Franklin Gothic Medium" pitchFamily="34" charset="0"/>
            </a:endParaRPr>
          </a:p>
          <a:p>
            <a:r>
              <a:rPr lang="es-AR" sz="2400">
                <a:solidFill>
                  <a:schemeClr val="bg1"/>
                </a:solidFill>
                <a:latin typeface="Franklin Gothic Medium" pitchFamily="34" charset="0"/>
              </a:rPr>
              <a:t>D</a:t>
            </a:r>
          </a:p>
          <a:p>
            <a:r>
              <a:rPr lang="es-AR" sz="2400">
                <a:solidFill>
                  <a:schemeClr val="bg1"/>
                </a:solidFill>
                <a:latin typeface="Franklin Gothic Medium" pitchFamily="34" charset="0"/>
              </a:rPr>
              <a:t>E</a:t>
            </a:r>
          </a:p>
          <a:p>
            <a:endParaRPr lang="es-AR" sz="2400">
              <a:solidFill>
                <a:schemeClr val="bg1"/>
              </a:solidFill>
              <a:latin typeface="Franklin Gothic Medium" pitchFamily="34" charset="0"/>
            </a:endParaRPr>
          </a:p>
          <a:p>
            <a:r>
              <a:rPr lang="es-AR" sz="2400">
                <a:solidFill>
                  <a:schemeClr val="bg1"/>
                </a:solidFill>
                <a:latin typeface="Franklin Gothic Medium" pitchFamily="34" charset="0"/>
              </a:rPr>
              <a:t>G</a:t>
            </a:r>
          </a:p>
          <a:p>
            <a:r>
              <a:rPr lang="es-AR" sz="2400">
                <a:solidFill>
                  <a:schemeClr val="bg1"/>
                </a:solidFill>
                <a:latin typeface="Franklin Gothic Medium" pitchFamily="34" charset="0"/>
              </a:rPr>
              <a:t>A</a:t>
            </a:r>
          </a:p>
          <a:p>
            <a:r>
              <a:rPr lang="es-AR" sz="2400">
                <a:solidFill>
                  <a:schemeClr val="bg1"/>
                </a:solidFill>
                <a:latin typeface="Franklin Gothic Medium" pitchFamily="34" charset="0"/>
              </a:rPr>
              <a:t>S</a:t>
            </a:r>
          </a:p>
          <a:p>
            <a:r>
              <a:rPr lang="es-AR" sz="2400">
                <a:solidFill>
                  <a:schemeClr val="bg1"/>
                </a:solidFill>
                <a:latin typeface="Franklin Gothic Medium" pitchFamily="34" charset="0"/>
              </a:rPr>
              <a:t>T</a:t>
            </a:r>
          </a:p>
          <a:p>
            <a:r>
              <a:rPr lang="es-AR" sz="2400">
                <a:solidFill>
                  <a:schemeClr val="bg1"/>
                </a:solidFill>
                <a:latin typeface="Franklin Gothic Medium" pitchFamily="34" charset="0"/>
              </a:rPr>
              <a:t>O</a:t>
            </a:r>
          </a:p>
          <a:p>
            <a:r>
              <a:rPr lang="es-AR" sz="2400">
                <a:solidFill>
                  <a:schemeClr val="bg1"/>
                </a:solidFill>
                <a:latin typeface="Franklin Gothic Medium" pitchFamily="34" charset="0"/>
              </a:rPr>
              <a:t>S</a:t>
            </a:r>
          </a:p>
          <a:p>
            <a:endParaRPr lang="es-AR">
              <a:solidFill>
                <a:schemeClr val="bg1"/>
              </a:solidFill>
              <a:latin typeface="Franklin Gothic Medium" pitchFamily="34" charset="0"/>
            </a:endParaRPr>
          </a:p>
        </p:txBody>
      </p:sp>
      <p:pic>
        <p:nvPicPr>
          <p:cNvPr id="15364" name="5 Imagen"/>
          <p:cNvPicPr>
            <a:picLocks noChangeAspect="1" noChangeArrowheads="1"/>
          </p:cNvPicPr>
          <p:nvPr/>
        </p:nvPicPr>
        <p:blipFill>
          <a:blip r:embed="rId3"/>
          <a:srcRect l="5984" t="27748" r="7623" b="17696"/>
          <a:stretch>
            <a:fillRect/>
          </a:stretch>
        </p:blipFill>
        <p:spPr bwMode="auto">
          <a:xfrm>
            <a:off x="250825" y="4073525"/>
            <a:ext cx="6553200" cy="2538413"/>
          </a:xfrm>
          <a:prstGeom prst="rect">
            <a:avLst/>
          </a:prstGeom>
          <a:noFill/>
          <a:ln w="9525">
            <a:noFill/>
            <a:miter lim="800000"/>
            <a:headEnd/>
            <a:tailEnd/>
          </a:ln>
        </p:spPr>
      </p:pic>
      <p:sp>
        <p:nvSpPr>
          <p:cNvPr id="15365" name="6 CuadroTexto"/>
          <p:cNvSpPr txBox="1">
            <a:spLocks noChangeArrowheads="1"/>
          </p:cNvSpPr>
          <p:nvPr/>
        </p:nvSpPr>
        <p:spPr bwMode="auto">
          <a:xfrm>
            <a:off x="8156575" y="346075"/>
            <a:ext cx="720725" cy="5540375"/>
          </a:xfrm>
          <a:prstGeom prst="rect">
            <a:avLst/>
          </a:prstGeom>
          <a:noFill/>
          <a:ln w="9525">
            <a:noFill/>
            <a:miter lim="800000"/>
            <a:headEnd/>
            <a:tailEnd/>
          </a:ln>
        </p:spPr>
        <p:txBody>
          <a:bodyPr>
            <a:spAutoFit/>
          </a:bodyPr>
          <a:lstStyle/>
          <a:p>
            <a:r>
              <a:rPr lang="es-AR" sz="2400">
                <a:solidFill>
                  <a:schemeClr val="bg1"/>
                </a:solidFill>
                <a:latin typeface="Franklin Gothic Medium" pitchFamily="34" charset="0"/>
              </a:rPr>
              <a:t>A</a:t>
            </a:r>
          </a:p>
          <a:p>
            <a:r>
              <a:rPr lang="es-AR" sz="2400">
                <a:solidFill>
                  <a:schemeClr val="bg1"/>
                </a:solidFill>
                <a:latin typeface="Franklin Gothic Medium" pitchFamily="34" charset="0"/>
              </a:rPr>
              <a:t>N</a:t>
            </a:r>
          </a:p>
          <a:p>
            <a:r>
              <a:rPr lang="es-AR" sz="2400">
                <a:solidFill>
                  <a:schemeClr val="bg1"/>
                </a:solidFill>
                <a:latin typeface="Franklin Gothic Medium" pitchFamily="34" charset="0"/>
              </a:rPr>
              <a:t>E</a:t>
            </a:r>
          </a:p>
          <a:p>
            <a:r>
              <a:rPr lang="es-AR" sz="2400">
                <a:solidFill>
                  <a:schemeClr val="bg1"/>
                </a:solidFill>
                <a:latin typeface="Franklin Gothic Medium" pitchFamily="34" charset="0"/>
              </a:rPr>
              <a:t>X</a:t>
            </a:r>
          </a:p>
          <a:p>
            <a:r>
              <a:rPr lang="es-AR" sz="2400">
                <a:solidFill>
                  <a:schemeClr val="bg1"/>
                </a:solidFill>
                <a:latin typeface="Franklin Gothic Medium" pitchFamily="34" charset="0"/>
              </a:rPr>
              <a:t>O</a:t>
            </a:r>
          </a:p>
          <a:p>
            <a:endParaRPr lang="es-AR" sz="2400">
              <a:solidFill>
                <a:schemeClr val="bg1"/>
              </a:solidFill>
              <a:latin typeface="Franklin Gothic Medium" pitchFamily="34" charset="0"/>
            </a:endParaRPr>
          </a:p>
          <a:p>
            <a:r>
              <a:rPr lang="es-AR" sz="2400">
                <a:solidFill>
                  <a:schemeClr val="bg1"/>
                </a:solidFill>
                <a:latin typeface="Franklin Gothic Medium" pitchFamily="34" charset="0"/>
              </a:rPr>
              <a:t>D</a:t>
            </a:r>
          </a:p>
          <a:p>
            <a:r>
              <a:rPr lang="es-AR" sz="2400">
                <a:solidFill>
                  <a:schemeClr val="bg1"/>
                </a:solidFill>
                <a:latin typeface="Franklin Gothic Medium" pitchFamily="34" charset="0"/>
              </a:rPr>
              <a:t>E</a:t>
            </a:r>
          </a:p>
          <a:p>
            <a:endParaRPr lang="es-AR" sz="2400">
              <a:solidFill>
                <a:schemeClr val="bg1"/>
              </a:solidFill>
              <a:latin typeface="Franklin Gothic Medium" pitchFamily="34" charset="0"/>
            </a:endParaRPr>
          </a:p>
          <a:p>
            <a:r>
              <a:rPr lang="es-AR" sz="2400">
                <a:solidFill>
                  <a:schemeClr val="bg1"/>
                </a:solidFill>
                <a:latin typeface="Franklin Gothic Medium" pitchFamily="34" charset="0"/>
              </a:rPr>
              <a:t>B</a:t>
            </a:r>
          </a:p>
          <a:p>
            <a:endParaRPr lang="es-AR" sz="2400">
              <a:solidFill>
                <a:schemeClr val="bg1"/>
              </a:solidFill>
              <a:latin typeface="Franklin Gothic Medium" pitchFamily="34" charset="0"/>
            </a:endParaRPr>
          </a:p>
          <a:p>
            <a:r>
              <a:rPr lang="es-AR" sz="2400">
                <a:solidFill>
                  <a:schemeClr val="bg1"/>
                </a:solidFill>
                <a:latin typeface="Franklin Gothic Medium" pitchFamily="34" charset="0"/>
              </a:rPr>
              <a:t>U</a:t>
            </a:r>
          </a:p>
          <a:p>
            <a:r>
              <a:rPr lang="es-AR" sz="2400">
                <a:solidFill>
                  <a:schemeClr val="bg1"/>
                </a:solidFill>
                <a:latin typeface="Franklin Gothic Medium" pitchFamily="34" charset="0"/>
              </a:rPr>
              <a:t>S</a:t>
            </a:r>
          </a:p>
          <a:p>
            <a:r>
              <a:rPr lang="es-AR" sz="2400">
                <a:solidFill>
                  <a:schemeClr val="bg1"/>
                </a:solidFill>
                <a:latin typeface="Franklin Gothic Medium" pitchFamily="34" charset="0"/>
              </a:rPr>
              <a:t>O</a:t>
            </a:r>
          </a:p>
          <a:p>
            <a:endParaRPr lang="es-AR">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1 Imagen"/>
          <p:cNvPicPr>
            <a:picLocks noChangeAspect="1" noChangeArrowheads="1"/>
          </p:cNvPicPr>
          <p:nvPr/>
        </p:nvPicPr>
        <p:blipFill>
          <a:blip r:embed="rId2"/>
          <a:srcRect l="24725" t="9447" r="25824" b="20189"/>
          <a:stretch>
            <a:fillRect/>
          </a:stretch>
        </p:blipFill>
        <p:spPr bwMode="auto">
          <a:xfrm>
            <a:off x="250825" y="476250"/>
            <a:ext cx="6337300" cy="4321175"/>
          </a:xfrm>
          <a:prstGeom prst="rect">
            <a:avLst/>
          </a:prstGeom>
          <a:noFill/>
          <a:ln w="9525">
            <a:noFill/>
            <a:miter lim="800000"/>
            <a:headEnd/>
            <a:tailEnd/>
          </a:ln>
        </p:spPr>
      </p:pic>
      <p:sp>
        <p:nvSpPr>
          <p:cNvPr id="16386" name="2 CuadroTexto"/>
          <p:cNvSpPr txBox="1">
            <a:spLocks noChangeArrowheads="1"/>
          </p:cNvSpPr>
          <p:nvPr/>
        </p:nvSpPr>
        <p:spPr bwMode="auto">
          <a:xfrm>
            <a:off x="2195513" y="188913"/>
            <a:ext cx="3024187" cy="368300"/>
          </a:xfrm>
          <a:prstGeom prst="rect">
            <a:avLst/>
          </a:prstGeom>
          <a:noFill/>
          <a:ln w="9525">
            <a:noFill/>
            <a:miter lim="800000"/>
            <a:headEnd/>
            <a:tailEnd/>
          </a:ln>
        </p:spPr>
        <p:txBody>
          <a:bodyPr>
            <a:spAutoFit/>
          </a:bodyPr>
          <a:lstStyle/>
          <a:p>
            <a:r>
              <a:rPr lang="es-AR">
                <a:solidFill>
                  <a:schemeClr val="bg1"/>
                </a:solidFill>
                <a:latin typeface="Franklin Gothic Medium" pitchFamily="34" charset="0"/>
              </a:rPr>
              <a:t>FLUJO DE EFECTIVO</a:t>
            </a:r>
          </a:p>
        </p:txBody>
      </p:sp>
      <p:sp>
        <p:nvSpPr>
          <p:cNvPr id="4" name="3 CuadroTexto"/>
          <p:cNvSpPr txBox="1"/>
          <p:nvPr/>
        </p:nvSpPr>
        <p:spPr>
          <a:xfrm>
            <a:off x="7092950" y="373063"/>
            <a:ext cx="1871663" cy="3048000"/>
          </a:xfrm>
          <a:prstGeom prst="rect">
            <a:avLst/>
          </a:prstGeom>
          <a:noFill/>
        </p:spPr>
        <p:txBody>
          <a:bodyPr>
            <a:spAutoFit/>
          </a:bodyPr>
          <a:lstStyle/>
          <a:p>
            <a:pPr marL="285750" indent="-285750" fontAlgn="auto">
              <a:spcBef>
                <a:spcPts val="0"/>
              </a:spcBef>
              <a:spcAft>
                <a:spcPts val="0"/>
              </a:spcAft>
              <a:buFont typeface="Wingdings" pitchFamily="2" charset="2"/>
              <a:buChar char="q"/>
              <a:defRPr/>
            </a:pPr>
            <a:r>
              <a:rPr lang="es-AR" sz="1600" dirty="0">
                <a:solidFill>
                  <a:schemeClr val="bg1"/>
                </a:solidFill>
                <a:latin typeface="+mn-lt"/>
              </a:rPr>
              <a:t>CRITICA AL METODO</a:t>
            </a:r>
          </a:p>
          <a:p>
            <a:pPr fontAlgn="auto">
              <a:spcBef>
                <a:spcPts val="0"/>
              </a:spcBef>
              <a:spcAft>
                <a:spcPts val="0"/>
              </a:spcAft>
              <a:defRPr/>
            </a:pPr>
            <a:endParaRPr lang="es-AR" sz="1600" dirty="0">
              <a:solidFill>
                <a:schemeClr val="bg1"/>
              </a:solidFill>
              <a:latin typeface="+mn-lt"/>
            </a:endParaRPr>
          </a:p>
          <a:p>
            <a:pPr marL="285750" indent="-285750" fontAlgn="auto">
              <a:spcBef>
                <a:spcPts val="0"/>
              </a:spcBef>
              <a:spcAft>
                <a:spcPts val="0"/>
              </a:spcAft>
              <a:buFont typeface="Wingdings" pitchFamily="2" charset="2"/>
              <a:buChar char="q"/>
              <a:defRPr/>
            </a:pPr>
            <a:r>
              <a:rPr lang="es-AR" sz="1600" dirty="0">
                <a:solidFill>
                  <a:schemeClr val="bg1"/>
                </a:solidFill>
                <a:latin typeface="+mn-lt"/>
              </a:rPr>
              <a:t>FLUJO NETO OPERATIVO POSITIVO</a:t>
            </a:r>
          </a:p>
          <a:p>
            <a:pPr fontAlgn="auto">
              <a:spcBef>
                <a:spcPts val="0"/>
              </a:spcBef>
              <a:spcAft>
                <a:spcPts val="0"/>
              </a:spcAft>
              <a:defRPr/>
            </a:pPr>
            <a:endParaRPr lang="es-AR" sz="1600" dirty="0">
              <a:solidFill>
                <a:schemeClr val="bg1"/>
              </a:solidFill>
              <a:latin typeface="+mn-lt"/>
            </a:endParaRPr>
          </a:p>
          <a:p>
            <a:pPr marL="285750" indent="-285750" fontAlgn="auto">
              <a:spcBef>
                <a:spcPts val="0"/>
              </a:spcBef>
              <a:spcAft>
                <a:spcPts val="0"/>
              </a:spcAft>
              <a:buFont typeface="Wingdings" pitchFamily="2" charset="2"/>
              <a:buChar char="q"/>
              <a:defRPr/>
            </a:pPr>
            <a:r>
              <a:rPr lang="es-AR" sz="1600" dirty="0">
                <a:solidFill>
                  <a:schemeClr val="bg1"/>
                </a:solidFill>
                <a:latin typeface="+mn-lt"/>
              </a:rPr>
              <a:t>NO SE REFLEJAN DE ACTIVIDADES DE FINANCIACION</a:t>
            </a:r>
            <a:endParaRPr lang="es-AR" sz="1600" dirty="0">
              <a:solidFill>
                <a:schemeClr val="bg1"/>
              </a:solidFill>
              <a:latin typeface="+mn-lt"/>
            </a:endParaRPr>
          </a:p>
        </p:txBody>
      </p:sp>
      <p:cxnSp>
        <p:nvCxnSpPr>
          <p:cNvPr id="8" name="7 Conector recto de flecha"/>
          <p:cNvCxnSpPr/>
          <p:nvPr/>
        </p:nvCxnSpPr>
        <p:spPr>
          <a:xfrm>
            <a:off x="7885113" y="3421063"/>
            <a:ext cx="0" cy="2952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389" name="9 CuadroTexto"/>
          <p:cNvSpPr txBox="1">
            <a:spLocks noChangeArrowheads="1"/>
          </p:cNvSpPr>
          <p:nvPr/>
        </p:nvSpPr>
        <p:spPr bwMode="auto">
          <a:xfrm>
            <a:off x="7092950" y="3716338"/>
            <a:ext cx="1871663" cy="585787"/>
          </a:xfrm>
          <a:prstGeom prst="rect">
            <a:avLst/>
          </a:prstGeom>
          <a:noFill/>
          <a:ln w="9525">
            <a:noFill/>
            <a:miter lim="800000"/>
            <a:headEnd/>
            <a:tailEnd/>
          </a:ln>
        </p:spPr>
        <p:txBody>
          <a:bodyPr>
            <a:spAutoFit/>
          </a:bodyPr>
          <a:lstStyle/>
          <a:p>
            <a:r>
              <a:rPr lang="es-AR" sz="1600">
                <a:solidFill>
                  <a:schemeClr val="bg1"/>
                </a:solidFill>
                <a:latin typeface="Franklin Gothic Medium" pitchFamily="34" charset="0"/>
              </a:rPr>
              <a:t>Contradicción con ESP y anexo 2</a:t>
            </a:r>
          </a:p>
        </p:txBody>
      </p:sp>
      <p:sp>
        <p:nvSpPr>
          <p:cNvPr id="11" name="10 Rectángulo"/>
          <p:cNvSpPr/>
          <p:nvPr/>
        </p:nvSpPr>
        <p:spPr>
          <a:xfrm>
            <a:off x="684213" y="4221163"/>
            <a:ext cx="4824412"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3" name="12 Rectángulo"/>
          <p:cNvSpPr/>
          <p:nvPr/>
        </p:nvSpPr>
        <p:spPr>
          <a:xfrm>
            <a:off x="676275" y="3311525"/>
            <a:ext cx="4824413" cy="2174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 name="13 Rectángulo"/>
          <p:cNvSpPr/>
          <p:nvPr/>
        </p:nvSpPr>
        <p:spPr>
          <a:xfrm>
            <a:off x="676275" y="1268413"/>
            <a:ext cx="5551488" cy="19446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1 Imagen"/>
          <p:cNvPicPr>
            <a:picLocks noChangeAspect="1" noChangeArrowheads="1"/>
          </p:cNvPicPr>
          <p:nvPr/>
        </p:nvPicPr>
        <p:blipFill>
          <a:blip r:embed="rId2"/>
          <a:srcRect l="28755" t="7492" r="29488" b="8463"/>
          <a:stretch>
            <a:fillRect/>
          </a:stretch>
        </p:blipFill>
        <p:spPr bwMode="auto">
          <a:xfrm>
            <a:off x="395288" y="404813"/>
            <a:ext cx="6264275" cy="4319587"/>
          </a:xfrm>
          <a:prstGeom prst="rect">
            <a:avLst/>
          </a:prstGeom>
          <a:noFill/>
          <a:ln w="9525">
            <a:noFill/>
            <a:miter lim="800000"/>
            <a:headEnd/>
            <a:tailEnd/>
          </a:ln>
        </p:spPr>
      </p:pic>
      <p:sp>
        <p:nvSpPr>
          <p:cNvPr id="17410" name="2 CuadroTexto"/>
          <p:cNvSpPr txBox="1">
            <a:spLocks noChangeArrowheads="1"/>
          </p:cNvSpPr>
          <p:nvPr/>
        </p:nvSpPr>
        <p:spPr bwMode="auto">
          <a:xfrm>
            <a:off x="7380288" y="188913"/>
            <a:ext cx="1008062" cy="4832350"/>
          </a:xfrm>
          <a:prstGeom prst="rect">
            <a:avLst/>
          </a:prstGeom>
          <a:noFill/>
          <a:ln w="9525">
            <a:noFill/>
            <a:miter lim="800000"/>
            <a:headEnd/>
            <a:tailEnd/>
          </a:ln>
        </p:spPr>
        <p:txBody>
          <a:bodyPr>
            <a:spAutoFit/>
          </a:bodyPr>
          <a:lstStyle/>
          <a:p>
            <a:r>
              <a:rPr lang="es-AR" sz="4400" b="1">
                <a:solidFill>
                  <a:schemeClr val="bg1"/>
                </a:solidFill>
                <a:latin typeface="Franklin Gothic Medium" pitchFamily="34" charset="0"/>
              </a:rPr>
              <a:t>A</a:t>
            </a:r>
          </a:p>
          <a:p>
            <a:r>
              <a:rPr lang="es-AR" sz="4400" b="1">
                <a:solidFill>
                  <a:schemeClr val="bg1"/>
                </a:solidFill>
                <a:latin typeface="Franklin Gothic Medium" pitchFamily="34" charset="0"/>
              </a:rPr>
              <a:t>N</a:t>
            </a:r>
          </a:p>
          <a:p>
            <a:r>
              <a:rPr lang="es-AR" sz="4400" b="1">
                <a:solidFill>
                  <a:schemeClr val="bg1"/>
                </a:solidFill>
                <a:latin typeface="Franklin Gothic Medium" pitchFamily="34" charset="0"/>
              </a:rPr>
              <a:t>E</a:t>
            </a:r>
          </a:p>
          <a:p>
            <a:r>
              <a:rPr lang="es-AR" sz="4400" b="1">
                <a:solidFill>
                  <a:schemeClr val="bg1"/>
                </a:solidFill>
                <a:latin typeface="Franklin Gothic Medium" pitchFamily="34" charset="0"/>
              </a:rPr>
              <a:t>X</a:t>
            </a:r>
          </a:p>
          <a:p>
            <a:r>
              <a:rPr lang="es-AR" sz="4400" b="1">
                <a:solidFill>
                  <a:schemeClr val="bg1"/>
                </a:solidFill>
                <a:latin typeface="Franklin Gothic Medium" pitchFamily="34" charset="0"/>
              </a:rPr>
              <a:t>O</a:t>
            </a:r>
          </a:p>
          <a:p>
            <a:endParaRPr lang="es-AR" sz="4400" b="1">
              <a:solidFill>
                <a:schemeClr val="bg1"/>
              </a:solidFill>
              <a:latin typeface="Franklin Gothic Medium" pitchFamily="34" charset="0"/>
            </a:endParaRPr>
          </a:p>
          <a:p>
            <a:r>
              <a:rPr lang="es-AR" sz="4400" b="1">
                <a:solidFill>
                  <a:schemeClr val="bg1"/>
                </a:solidFill>
                <a:latin typeface="Franklin Gothic Medium" pitchFamily="34" charset="0"/>
              </a:rPr>
              <a:t>2</a:t>
            </a:r>
          </a:p>
        </p:txBody>
      </p:sp>
      <p:sp>
        <p:nvSpPr>
          <p:cNvPr id="4" name="3 Rectángulo"/>
          <p:cNvSpPr/>
          <p:nvPr/>
        </p:nvSpPr>
        <p:spPr>
          <a:xfrm>
            <a:off x="1116013" y="2997200"/>
            <a:ext cx="5327650" cy="1444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8" descr="https://encrypted-tbn1.gstatic.com/images?q=tbn:ANd9GcTpubXO3UUkG5KEIkT-qCjmHpAV4WrB41UBCdPdEGWENuTooSp6MFz516w">
            <a:hlinkClick r:id="rId2"/>
          </p:cNvPr>
          <p:cNvPicPr>
            <a:picLocks noChangeAspect="1" noChangeArrowheads="1"/>
          </p:cNvPicPr>
          <p:nvPr/>
        </p:nvPicPr>
        <p:blipFill>
          <a:blip r:embed="rId3"/>
          <a:srcRect/>
          <a:stretch>
            <a:fillRect/>
          </a:stretch>
        </p:blipFill>
        <p:spPr bwMode="auto">
          <a:xfrm>
            <a:off x="7092950" y="5481638"/>
            <a:ext cx="1854200" cy="1009650"/>
          </a:xfrm>
          <a:prstGeom prst="rect">
            <a:avLst/>
          </a:prstGeom>
          <a:noFill/>
          <a:ln w="9525">
            <a:noFill/>
            <a:miter lim="800000"/>
            <a:headEnd/>
            <a:tailEnd/>
          </a:ln>
        </p:spPr>
      </p:pic>
      <p:sp>
        <p:nvSpPr>
          <p:cNvPr id="18434" name="3 CuadroTexto"/>
          <p:cNvSpPr txBox="1">
            <a:spLocks noChangeArrowheads="1"/>
          </p:cNvSpPr>
          <p:nvPr/>
        </p:nvSpPr>
        <p:spPr bwMode="auto">
          <a:xfrm>
            <a:off x="323850" y="1196975"/>
            <a:ext cx="6408738" cy="5294313"/>
          </a:xfrm>
          <a:prstGeom prst="rect">
            <a:avLst/>
          </a:prstGeom>
          <a:noFill/>
          <a:ln w="9525">
            <a:noFill/>
            <a:miter lim="800000"/>
            <a:headEnd/>
            <a:tailEnd/>
          </a:ln>
        </p:spPr>
        <p:txBody>
          <a:bodyPr>
            <a:spAutoFit/>
          </a:bodyPr>
          <a:lstStyle/>
          <a:p>
            <a:r>
              <a:rPr lang="es-AR" sz="2000">
                <a:solidFill>
                  <a:schemeClr val="bg1"/>
                </a:solidFill>
                <a:latin typeface="Franklin Gothic Medium" pitchFamily="34" charset="0"/>
              </a:rPr>
              <a:t>El ejercicio fiscal 2013 de Yamp S.A. fue complejo debido a la inestabilidad en el abastecimiento debido a los cambios gubernamentales de público conocimiento en la política de importaciones de mercadería para su posterior venta a clientes minoristas. Las trabas a las importaciones de textiles, calzado y marroquinería impuestas por el Gobierno Nacional fueron profundizadas durante el ejercicio 2013 conduciendo a la empresa a serios problemas financieros que persisten al día de la fecha. Afortunadamente, Yamp Industrial SA y otros emprendimientos productivos tercerizados han logrado para Yamp S.A. la sustitución de importaciones que pretende el Poder Ejecutivo. El crecimiento de ventas que ha demostrado la empresa se debe en gran parte al logro de haber podido producir en Argentina más de lo esperado.</a:t>
            </a:r>
          </a:p>
          <a:p>
            <a:endParaRPr lang="es-AR">
              <a:latin typeface="Franklin Gothic Medium" pitchFamily="34" charset="0"/>
            </a:endParaRPr>
          </a:p>
        </p:txBody>
      </p:sp>
      <p:sp>
        <p:nvSpPr>
          <p:cNvPr id="5" name="4 Rectángulo"/>
          <p:cNvSpPr/>
          <p:nvPr/>
        </p:nvSpPr>
        <p:spPr>
          <a:xfrm>
            <a:off x="1835696" y="188640"/>
            <a:ext cx="3159839" cy="923330"/>
          </a:xfrm>
          <a:prstGeom prst="rect">
            <a:avLst/>
          </a:prstGeom>
          <a:noFill/>
        </p:spPr>
        <p:txBody>
          <a:bodyPr wrap="none">
            <a:spAutoFit/>
          </a:bodyPr>
          <a:lstStyle/>
          <a:p>
            <a:pPr algn="ctr" fontAlgn="auto">
              <a:spcBef>
                <a:spcPts val="0"/>
              </a:spcBef>
              <a:spcAft>
                <a:spcPts val="0"/>
              </a:spcAft>
              <a:defRPr/>
            </a:pP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MEMORIA</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8436" name="5 CuadroTexto"/>
          <p:cNvSpPr txBox="1">
            <a:spLocks noChangeArrowheads="1"/>
          </p:cNvSpPr>
          <p:nvPr/>
        </p:nvSpPr>
        <p:spPr bwMode="auto">
          <a:xfrm>
            <a:off x="7235825" y="188913"/>
            <a:ext cx="1368425" cy="4892675"/>
          </a:xfrm>
          <a:prstGeom prst="rect">
            <a:avLst/>
          </a:prstGeom>
          <a:noFill/>
          <a:ln w="9525">
            <a:noFill/>
            <a:miter lim="800000"/>
            <a:headEnd/>
            <a:tailEnd/>
          </a:ln>
        </p:spPr>
        <p:txBody>
          <a:bodyPr>
            <a:spAutoFit/>
          </a:bodyPr>
          <a:lstStyle/>
          <a:p>
            <a:r>
              <a:rPr lang="es-AR" sz="2400">
                <a:solidFill>
                  <a:schemeClr val="bg1"/>
                </a:solidFill>
                <a:latin typeface="Franklin Gothic Medium" pitchFamily="34" charset="0"/>
              </a:rPr>
              <a:t>I</a:t>
            </a:r>
          </a:p>
          <a:p>
            <a:r>
              <a:rPr lang="es-AR" sz="2400">
                <a:solidFill>
                  <a:schemeClr val="bg1"/>
                </a:solidFill>
                <a:latin typeface="Franklin Gothic Medium" pitchFamily="34" charset="0"/>
              </a:rPr>
              <a:t>M</a:t>
            </a:r>
          </a:p>
          <a:p>
            <a:r>
              <a:rPr lang="es-AR" sz="2400">
                <a:solidFill>
                  <a:schemeClr val="bg1"/>
                </a:solidFill>
                <a:latin typeface="Franklin Gothic Medium" pitchFamily="34" charset="0"/>
              </a:rPr>
              <a:t>P</a:t>
            </a:r>
          </a:p>
          <a:p>
            <a:r>
              <a:rPr lang="es-AR" sz="2400">
                <a:solidFill>
                  <a:schemeClr val="bg1"/>
                </a:solidFill>
                <a:latin typeface="Franklin Gothic Medium" pitchFamily="34" charset="0"/>
              </a:rPr>
              <a:t>O</a:t>
            </a:r>
          </a:p>
          <a:p>
            <a:r>
              <a:rPr lang="es-AR" sz="2400">
                <a:solidFill>
                  <a:schemeClr val="bg1"/>
                </a:solidFill>
                <a:latin typeface="Franklin Gothic Medium" pitchFamily="34" charset="0"/>
              </a:rPr>
              <a:t>R</a:t>
            </a:r>
          </a:p>
          <a:p>
            <a:r>
              <a:rPr lang="es-AR" sz="2400">
                <a:solidFill>
                  <a:schemeClr val="bg1"/>
                </a:solidFill>
                <a:latin typeface="Franklin Gothic Medium" pitchFamily="34" charset="0"/>
              </a:rPr>
              <a:t>T</a:t>
            </a:r>
          </a:p>
          <a:p>
            <a:r>
              <a:rPr lang="es-AR" sz="2400">
                <a:solidFill>
                  <a:schemeClr val="bg1"/>
                </a:solidFill>
                <a:latin typeface="Franklin Gothic Medium" pitchFamily="34" charset="0"/>
              </a:rPr>
              <a:t>A</a:t>
            </a:r>
          </a:p>
          <a:p>
            <a:r>
              <a:rPr lang="es-AR" sz="2400">
                <a:solidFill>
                  <a:schemeClr val="bg1"/>
                </a:solidFill>
                <a:latin typeface="Franklin Gothic Medium" pitchFamily="34" charset="0"/>
              </a:rPr>
              <a:t>C</a:t>
            </a:r>
          </a:p>
          <a:p>
            <a:r>
              <a:rPr lang="es-AR" sz="2400">
                <a:solidFill>
                  <a:schemeClr val="bg1"/>
                </a:solidFill>
                <a:latin typeface="Franklin Gothic Medium" pitchFamily="34" charset="0"/>
              </a:rPr>
              <a:t>I</a:t>
            </a:r>
          </a:p>
          <a:p>
            <a:r>
              <a:rPr lang="es-AR" sz="2400">
                <a:solidFill>
                  <a:schemeClr val="bg1"/>
                </a:solidFill>
                <a:latin typeface="Franklin Gothic Medium" pitchFamily="34" charset="0"/>
              </a:rPr>
              <a:t>O</a:t>
            </a:r>
          </a:p>
          <a:p>
            <a:r>
              <a:rPr lang="es-AR" sz="2400">
                <a:solidFill>
                  <a:schemeClr val="bg1"/>
                </a:solidFill>
                <a:latin typeface="Franklin Gothic Medium" pitchFamily="34" charset="0"/>
              </a:rPr>
              <a:t>N</a:t>
            </a:r>
          </a:p>
          <a:p>
            <a:r>
              <a:rPr lang="es-AR" sz="2400">
                <a:solidFill>
                  <a:schemeClr val="bg1"/>
                </a:solidFill>
                <a:latin typeface="Franklin Gothic Medium" pitchFamily="34" charset="0"/>
              </a:rPr>
              <a:t>E</a:t>
            </a:r>
          </a:p>
          <a:p>
            <a:r>
              <a:rPr lang="es-AR" sz="2400">
                <a:solidFill>
                  <a:schemeClr val="bg1"/>
                </a:solidFill>
                <a:latin typeface="Franklin Gothic Medium" pitchFamily="34" charset="0"/>
              </a:rPr>
              <a: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2 Imagen"/>
          <p:cNvPicPr>
            <a:picLocks noChangeAspect="1" noChangeArrowheads="1"/>
          </p:cNvPicPr>
          <p:nvPr/>
        </p:nvPicPr>
        <p:blipFill>
          <a:blip r:embed="rId2"/>
          <a:srcRect l="24123" t="27419" r="23418" b="47719"/>
          <a:stretch>
            <a:fillRect/>
          </a:stretch>
        </p:blipFill>
        <p:spPr bwMode="auto">
          <a:xfrm>
            <a:off x="323850" y="260350"/>
            <a:ext cx="6335713" cy="2016125"/>
          </a:xfrm>
          <a:prstGeom prst="rect">
            <a:avLst/>
          </a:prstGeom>
          <a:noFill/>
          <a:ln w="9525">
            <a:noFill/>
            <a:miter lim="800000"/>
            <a:headEnd/>
            <a:tailEnd/>
          </a:ln>
        </p:spPr>
      </p:pic>
      <p:pic>
        <p:nvPicPr>
          <p:cNvPr id="19458" name="3 Imagen"/>
          <p:cNvPicPr>
            <a:picLocks noChangeAspect="1" noChangeArrowheads="1"/>
          </p:cNvPicPr>
          <p:nvPr/>
        </p:nvPicPr>
        <p:blipFill>
          <a:blip r:embed="rId3"/>
          <a:srcRect l="27930" t="29031" r="29449" b="54517"/>
          <a:stretch>
            <a:fillRect/>
          </a:stretch>
        </p:blipFill>
        <p:spPr bwMode="auto">
          <a:xfrm>
            <a:off x="323850" y="2492375"/>
            <a:ext cx="6335713"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1 Imagen"/>
          <p:cNvPicPr>
            <a:picLocks noChangeAspect="1" noChangeArrowheads="1"/>
          </p:cNvPicPr>
          <p:nvPr/>
        </p:nvPicPr>
        <p:blipFill>
          <a:blip r:embed="rId2"/>
          <a:srcRect l="26117" t="19032" r="30498" b="13487"/>
          <a:stretch>
            <a:fillRect/>
          </a:stretch>
        </p:blipFill>
        <p:spPr bwMode="auto">
          <a:xfrm>
            <a:off x="323850" y="244475"/>
            <a:ext cx="6264275" cy="6353175"/>
          </a:xfrm>
          <a:prstGeom prst="rect">
            <a:avLst/>
          </a:prstGeom>
          <a:noFill/>
          <a:ln w="9525">
            <a:noFill/>
            <a:miter lim="800000"/>
            <a:headEnd/>
            <a:tailEnd/>
          </a:ln>
        </p:spPr>
      </p:pic>
      <p:sp>
        <p:nvSpPr>
          <p:cNvPr id="3" name="2 Rectángulo"/>
          <p:cNvSpPr/>
          <p:nvPr/>
        </p:nvSpPr>
        <p:spPr>
          <a:xfrm>
            <a:off x="611188" y="5373688"/>
            <a:ext cx="4824412" cy="358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4" name="3 Rectángulo"/>
          <p:cNvSpPr/>
          <p:nvPr/>
        </p:nvSpPr>
        <p:spPr>
          <a:xfrm>
            <a:off x="611188" y="2276475"/>
            <a:ext cx="4824412" cy="360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 name="4 Rectángulo"/>
          <p:cNvSpPr/>
          <p:nvPr/>
        </p:nvSpPr>
        <p:spPr>
          <a:xfrm>
            <a:off x="611188" y="1914525"/>
            <a:ext cx="4824412" cy="360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Exportación Anual FOB USD"/>
          <p:cNvPicPr>
            <a:picLocks noChangeAspect="1" noChangeArrowheads="1"/>
          </p:cNvPicPr>
          <p:nvPr/>
        </p:nvPicPr>
        <p:blipFill>
          <a:blip r:embed="rId2"/>
          <a:srcRect/>
          <a:stretch>
            <a:fillRect/>
          </a:stretch>
        </p:blipFill>
        <p:spPr bwMode="auto">
          <a:xfrm>
            <a:off x="0" y="0"/>
            <a:ext cx="4572000" cy="3429000"/>
          </a:xfrm>
          <a:prstGeom prst="rect">
            <a:avLst/>
          </a:prstGeom>
          <a:noFill/>
          <a:ln w="9525">
            <a:noFill/>
            <a:miter lim="800000"/>
            <a:headEnd/>
            <a:tailEnd/>
          </a:ln>
        </p:spPr>
      </p:pic>
      <p:pic>
        <p:nvPicPr>
          <p:cNvPr id="21506" name="Picture 6" descr="Exportación Mensual FOB USD"/>
          <p:cNvPicPr>
            <a:picLocks noChangeAspect="1" noChangeArrowheads="1"/>
          </p:cNvPicPr>
          <p:nvPr/>
        </p:nvPicPr>
        <p:blipFill>
          <a:blip r:embed="rId3"/>
          <a:srcRect/>
          <a:stretch>
            <a:fillRect/>
          </a:stretch>
        </p:blipFill>
        <p:spPr bwMode="auto">
          <a:xfrm>
            <a:off x="2459038" y="3429000"/>
            <a:ext cx="4416425" cy="3313113"/>
          </a:xfrm>
          <a:prstGeom prst="rect">
            <a:avLst/>
          </a:prstGeom>
          <a:noFill/>
          <a:ln w="9525">
            <a:noFill/>
            <a:miter lim="800000"/>
            <a:headEnd/>
            <a:tailEnd/>
          </a:ln>
        </p:spPr>
      </p:pic>
      <p:sp>
        <p:nvSpPr>
          <p:cNvPr id="21507" name="3 CuadroTexto"/>
          <p:cNvSpPr txBox="1">
            <a:spLocks noChangeArrowheads="1"/>
          </p:cNvSpPr>
          <p:nvPr/>
        </p:nvSpPr>
        <p:spPr bwMode="auto">
          <a:xfrm>
            <a:off x="7092950" y="188913"/>
            <a:ext cx="1582738" cy="5694362"/>
          </a:xfrm>
          <a:prstGeom prst="rect">
            <a:avLst/>
          </a:prstGeom>
          <a:noFill/>
          <a:ln w="9525">
            <a:noFill/>
            <a:miter lim="800000"/>
            <a:headEnd/>
            <a:tailEnd/>
          </a:ln>
        </p:spPr>
        <p:txBody>
          <a:bodyPr>
            <a:spAutoFit/>
          </a:bodyPr>
          <a:lstStyle/>
          <a:p>
            <a:r>
              <a:rPr lang="es-AR" sz="2800">
                <a:solidFill>
                  <a:schemeClr val="bg1"/>
                </a:solidFill>
                <a:latin typeface="Franklin Gothic Medium" pitchFamily="34" charset="0"/>
              </a:rPr>
              <a:t>E</a:t>
            </a:r>
          </a:p>
          <a:p>
            <a:r>
              <a:rPr lang="es-AR" sz="2800">
                <a:solidFill>
                  <a:schemeClr val="bg1"/>
                </a:solidFill>
                <a:latin typeface="Franklin Gothic Medium" pitchFamily="34" charset="0"/>
              </a:rPr>
              <a:t>X</a:t>
            </a:r>
          </a:p>
          <a:p>
            <a:r>
              <a:rPr lang="es-AR" sz="2800">
                <a:solidFill>
                  <a:schemeClr val="bg1"/>
                </a:solidFill>
                <a:latin typeface="Franklin Gothic Medium" pitchFamily="34" charset="0"/>
              </a:rPr>
              <a:t>P</a:t>
            </a:r>
          </a:p>
          <a:p>
            <a:r>
              <a:rPr lang="es-AR" sz="2800">
                <a:solidFill>
                  <a:schemeClr val="bg1"/>
                </a:solidFill>
                <a:latin typeface="Franklin Gothic Medium" pitchFamily="34" charset="0"/>
              </a:rPr>
              <a:t>O</a:t>
            </a:r>
          </a:p>
          <a:p>
            <a:r>
              <a:rPr lang="es-AR" sz="2800">
                <a:solidFill>
                  <a:schemeClr val="bg1"/>
                </a:solidFill>
                <a:latin typeface="Franklin Gothic Medium" pitchFamily="34" charset="0"/>
              </a:rPr>
              <a:t>R</a:t>
            </a:r>
          </a:p>
          <a:p>
            <a:r>
              <a:rPr lang="es-AR" sz="2800">
                <a:solidFill>
                  <a:schemeClr val="bg1"/>
                </a:solidFill>
                <a:latin typeface="Franklin Gothic Medium" pitchFamily="34" charset="0"/>
              </a:rPr>
              <a:t>T</a:t>
            </a:r>
          </a:p>
          <a:p>
            <a:r>
              <a:rPr lang="es-AR" sz="2800">
                <a:solidFill>
                  <a:schemeClr val="bg1"/>
                </a:solidFill>
                <a:latin typeface="Franklin Gothic Medium" pitchFamily="34" charset="0"/>
              </a:rPr>
              <a:t>A</a:t>
            </a:r>
          </a:p>
          <a:p>
            <a:r>
              <a:rPr lang="es-AR" sz="2800">
                <a:solidFill>
                  <a:schemeClr val="bg1"/>
                </a:solidFill>
                <a:latin typeface="Franklin Gothic Medium" pitchFamily="34" charset="0"/>
              </a:rPr>
              <a:t>C</a:t>
            </a:r>
          </a:p>
          <a:p>
            <a:r>
              <a:rPr lang="es-AR" sz="2800">
                <a:solidFill>
                  <a:schemeClr val="bg1"/>
                </a:solidFill>
                <a:latin typeface="Franklin Gothic Medium" pitchFamily="34" charset="0"/>
              </a:rPr>
              <a:t>I</a:t>
            </a:r>
          </a:p>
          <a:p>
            <a:r>
              <a:rPr lang="es-AR" sz="2800">
                <a:solidFill>
                  <a:schemeClr val="bg1"/>
                </a:solidFill>
                <a:latin typeface="Franklin Gothic Medium" pitchFamily="34" charset="0"/>
              </a:rPr>
              <a:t>O</a:t>
            </a:r>
          </a:p>
          <a:p>
            <a:r>
              <a:rPr lang="es-AR" sz="2800">
                <a:solidFill>
                  <a:schemeClr val="bg1"/>
                </a:solidFill>
                <a:latin typeface="Franklin Gothic Medium" pitchFamily="34" charset="0"/>
              </a:rPr>
              <a:t>N</a:t>
            </a:r>
          </a:p>
          <a:p>
            <a:r>
              <a:rPr lang="es-AR" sz="2800">
                <a:solidFill>
                  <a:schemeClr val="bg1"/>
                </a:solidFill>
                <a:latin typeface="Franklin Gothic Medium" pitchFamily="34" charset="0"/>
              </a:rPr>
              <a:t>E</a:t>
            </a:r>
          </a:p>
          <a:p>
            <a:r>
              <a:rPr lang="es-AR" sz="2800">
                <a:solidFill>
                  <a:schemeClr val="bg1"/>
                </a:solidFill>
                <a:latin typeface="Franklin Gothic Medium" pitchFamily="34" charset="0"/>
              </a:rPr>
              <a: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409</TotalTime>
  <Words>306</Words>
  <Application>Microsoft Office PowerPoint</Application>
  <PresentationFormat>Presentación en pantalla (4:3)</PresentationFormat>
  <Paragraphs>111</Paragraphs>
  <Slides>14</Slides>
  <Notes>0</Notes>
  <HiddenSlides>0</HiddenSlides>
  <MMClips>0</MMClips>
  <ScaleCrop>false</ScaleCrop>
  <HeadingPairs>
    <vt:vector size="6" baseType="variant">
      <vt:variant>
        <vt:lpstr>Fuentes usadas</vt:lpstr>
      </vt:variant>
      <vt:variant>
        <vt:i4>5</vt:i4>
      </vt:variant>
      <vt:variant>
        <vt:lpstr>Plantilla de diseño</vt:lpstr>
      </vt:variant>
      <vt:variant>
        <vt:i4>7</vt:i4>
      </vt:variant>
      <vt:variant>
        <vt:lpstr>Títulos de diapositiva</vt:lpstr>
      </vt:variant>
      <vt:variant>
        <vt:i4>14</vt:i4>
      </vt:variant>
    </vt:vector>
  </HeadingPairs>
  <TitlesOfParts>
    <vt:vector size="26" baseType="lpstr">
      <vt:lpstr>Franklin Gothic Medium</vt:lpstr>
      <vt:lpstr>Arial</vt:lpstr>
      <vt:lpstr>Wingdings 2</vt:lpstr>
      <vt:lpstr>Wingdings</vt:lpstr>
      <vt:lpstr>Calibri</vt:lpstr>
      <vt:lpstr>Cuadrícula</vt:lpstr>
      <vt:lpstr>Cuadrícula</vt:lpstr>
      <vt:lpstr>Cuadrícula</vt:lpstr>
      <vt:lpstr>Cuadrícula</vt:lpstr>
      <vt:lpstr>Cuadrícula</vt:lpstr>
      <vt:lpstr>Cuadrícula</vt:lpstr>
      <vt:lpstr>Cuadrícula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TOLI</dc:creator>
  <cp:lastModifiedBy>Sylvia</cp:lastModifiedBy>
  <cp:revision>62</cp:revision>
  <dcterms:created xsi:type="dcterms:W3CDTF">2014-06-10T17:59:02Z</dcterms:created>
  <dcterms:modified xsi:type="dcterms:W3CDTF">2014-06-12T00:18:33Z</dcterms:modified>
</cp:coreProperties>
</file>